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7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80" r:id="rId21"/>
    <p:sldId id="277" r:id="rId22"/>
    <p:sldId id="281" r:id="rId23"/>
    <p:sldId id="283" r:id="rId24"/>
    <p:sldId id="285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828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846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14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4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14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14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53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70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793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505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9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FC0CB-0411-4D09-827D-428B37D1D921}" type="datetimeFigureOut">
              <a:rPr kumimoji="1" lang="ja-JP" altLang="en-US" smtClean="0"/>
              <a:t>2019/11/17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502BB-FB9C-4239-84D0-C895CE0D7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9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81000" y="319722"/>
            <a:ext cx="11430000" cy="466883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5400" dirty="0" smtClean="0">
                <a:solidFill>
                  <a:srgbClr val="C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地球市民学習</a:t>
            </a:r>
            <a: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/>
            </a:r>
            <a:br>
              <a:rPr kumimoji="1" lang="en-US" altLang="ja-JP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共</a:t>
            </a:r>
            <a:r>
              <a:rPr lang="ja-JP" altLang="en-US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</a:t>
            </a:r>
            <a:r>
              <a:rPr lang="ja-JP" altLang="en-US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未来</a:t>
            </a:r>
            <a:r>
              <a:rPr lang="ja-JP" altLang="en-US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を創る仲間として</a:t>
            </a:r>
            <a:r>
              <a:rPr lang="en-US" altLang="ja-JP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lang="en-US" altLang="ja-JP" b="1" dirty="0" smtClean="0"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lang="ja-JP" altLang="en-US" b="1" dirty="0" smtClean="0">
                <a:solidFill>
                  <a:srgbClr val="0070C0"/>
                </a:solidFill>
              </a:rPr>
              <a:t>～</a:t>
            </a:r>
            <a:r>
              <a:rPr lang="ja-JP" altLang="en-US" b="1" dirty="0" smtClean="0">
                <a:solidFill>
                  <a:srgbClr val="0070C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出逢い・つながり・未来へ</a:t>
            </a:r>
            <a:r>
              <a:rPr lang="ja-JP" altLang="en-US" b="1" dirty="0" smtClean="0">
                <a:solidFill>
                  <a:srgbClr val="0070C0"/>
                </a:solidFill>
              </a:rPr>
              <a:t>～</a:t>
            </a:r>
            <a:r>
              <a:rPr lang="en-US" altLang="ja-JP" b="1" dirty="0" smtClean="0">
                <a:solidFill>
                  <a:srgbClr val="0070C0"/>
                </a:solidFill>
              </a:rPr>
              <a:t/>
            </a:r>
            <a:br>
              <a:rPr lang="en-US" altLang="ja-JP" b="1" dirty="0" smtClean="0">
                <a:solidFill>
                  <a:srgbClr val="0070C0"/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 </a:t>
            </a:r>
            <a:r>
              <a:rPr lang="en-US" altLang="ja-JP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are </a:t>
            </a:r>
            <a:r>
              <a:rPr lang="en-US" altLang="ja-JP" b="1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partners</a:t>
            </a:r>
            <a:r>
              <a:rPr lang="ja-JP" altLang="en-US" b="1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！</a:t>
            </a:r>
            <a:endParaRPr kumimoji="1" lang="ja-JP" altLang="en-US" b="1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667000" y="5623878"/>
            <a:ext cx="9144000" cy="858202"/>
          </a:xfrm>
        </p:spPr>
        <p:txBody>
          <a:bodyPr>
            <a:normAutofit/>
          </a:bodyPr>
          <a:lstStyle/>
          <a:p>
            <a:r>
              <a:rPr lang="ja-JP" altLang="en-US" sz="4400" i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世界に目を向けよう：金子　玲子</a:t>
            </a:r>
            <a:endParaRPr kumimoji="1" lang="ja-JP" altLang="en-US" sz="4400" i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56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t="36889" r="30247" b="7259"/>
          <a:stretch/>
        </p:blipFill>
        <p:spPr>
          <a:xfrm rot="16200000">
            <a:off x="3280635" y="-1467076"/>
            <a:ext cx="6855009" cy="978916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８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0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34815" r="15037" b="4445"/>
          <a:stretch/>
        </p:blipFill>
        <p:spPr>
          <a:xfrm rot="16200000">
            <a:off x="2448120" y="-356040"/>
            <a:ext cx="6853800" cy="75742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９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963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 t="20296" r="15432" b="4000"/>
          <a:stretch/>
        </p:blipFill>
        <p:spPr>
          <a:xfrm rot="16200000">
            <a:off x="3053686" y="-1245207"/>
            <a:ext cx="6866947" cy="935736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3507" y="20381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9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9926" r="13457"/>
          <a:stretch/>
        </p:blipFill>
        <p:spPr>
          <a:xfrm rot="16200000">
            <a:off x="2633566" y="-479646"/>
            <a:ext cx="6863907" cy="78232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3507" y="20381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4" r="37111" b="11555"/>
          <a:stretch/>
        </p:blipFill>
        <p:spPr>
          <a:xfrm rot="10800000">
            <a:off x="1838960" y="0"/>
            <a:ext cx="8168640" cy="685530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3507" y="20381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24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0222" r="8518"/>
          <a:stretch/>
        </p:blipFill>
        <p:spPr>
          <a:xfrm rot="16200000">
            <a:off x="2440005" y="-296881"/>
            <a:ext cx="6864314" cy="745807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3507" y="20381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17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 t="32593" r="16617" b="1926"/>
          <a:stretch/>
        </p:blipFill>
        <p:spPr>
          <a:xfrm rot="16200000">
            <a:off x="2568273" y="-515953"/>
            <a:ext cx="6831933" cy="786384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3507" y="20381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73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25926" r="17802" b="3259"/>
          <a:stretch/>
        </p:blipFill>
        <p:spPr>
          <a:xfrm rot="16200000">
            <a:off x="2732275" y="-669795"/>
            <a:ext cx="6869690" cy="82092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3507" y="20381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1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20444" r="24321" b="5481"/>
          <a:stretch/>
        </p:blipFill>
        <p:spPr>
          <a:xfrm rot="16200000">
            <a:off x="3177098" y="-1373698"/>
            <a:ext cx="6858884" cy="96062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93507" y="20381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56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-213315" y="2804775"/>
            <a:ext cx="12598321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88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SDGs</a:t>
            </a:r>
            <a:r>
              <a:rPr lang="ja-JP" altLang="en-US" sz="88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って</a:t>
            </a:r>
            <a:r>
              <a:rPr lang="ja-JP" alt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なんだろう？</a:t>
            </a:r>
            <a:endParaRPr lang="en-US" altLang="ja-JP" sz="88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  <a:p>
            <a:pPr lvl="0" algn="ctr">
              <a:defRPr/>
            </a:pPr>
            <a:r>
              <a:rPr lang="ja-JP" alt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（持続可能な</a:t>
            </a:r>
            <a:r>
              <a:rPr lang="ja-JP" altLang="en-US" sz="88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開発目標</a:t>
            </a:r>
            <a:r>
              <a:rPr lang="ja-JP" altLang="en-US" sz="88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游ゴシック" panose="020F0502020204030204"/>
                <a:ea typeface="游ゴシック" panose="020B0400000000000000" pitchFamily="50" charset="-128"/>
              </a:rPr>
              <a:t>）</a:t>
            </a:r>
            <a:endParaRPr lang="en-US" altLang="ja-JP" sz="8800" b="1" dirty="0" smtClean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游ゴシック" panose="020F0502020204030204"/>
              <a:ea typeface="游ゴシック" panose="020B04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5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富士ポップ" panose="040F0709000000000000" pitchFamily="49" charset="-128"/>
              <a:ea typeface="富士ポップ" panose="04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913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3181543" y="2421228"/>
            <a:ext cx="601759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6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ピクチャートーク</a:t>
            </a:r>
            <a:endParaRPr lang="ja-JP" altLang="en-US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07770" y="3817257"/>
            <a:ext cx="7765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/>
              <a:t>　　　～写真から考えよう～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401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クローバー : ストックイラストレーショ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616" y="852977"/>
            <a:ext cx="11498318" cy="73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4240647" y="2870252"/>
            <a:ext cx="2915447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富士ポップ" panose="040F0709000000000000" pitchFamily="49" charset="-128"/>
                <a:ea typeface="富士ポップ" panose="040F0709000000000000" pitchFamily="49" charset="-128"/>
              </a:rPr>
              <a:t>SDG</a:t>
            </a:r>
            <a:r>
              <a:rPr lang="en-US" altLang="ja-JP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富士ポップ" panose="040F0709000000000000" pitchFamily="49" charset="-128"/>
                <a:ea typeface="富士ポップ" panose="040F0709000000000000" pitchFamily="49" charset="-128"/>
              </a:rPr>
              <a:t>s</a:t>
            </a:r>
            <a:endParaRPr lang="ja-JP" alt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富士ポップ" panose="040F0709000000000000" pitchFamily="49" charset="-128"/>
              <a:ea typeface="富士ポップ" panose="040F0709000000000000" pitchFamily="49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40920" y="801792"/>
            <a:ext cx="5182830" cy="21544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8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2030</a:t>
            </a:r>
            <a:r>
              <a:rPr lang="ja-JP" altLang="en-US" sz="80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ja-JP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までに</a:t>
            </a:r>
            <a:endParaRPr lang="en-US" altLang="ja-JP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達成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858128" y="3939541"/>
            <a:ext cx="4748415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</a:t>
            </a:r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の目標</a:t>
            </a:r>
            <a:endParaRPr lang="en-US" altLang="ja-JP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ja-JP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169</a:t>
            </a:r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のターゲット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685034" y="967516"/>
            <a:ext cx="7904728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キーワード</a:t>
            </a:r>
            <a:endParaRPr lang="en-US" altLang="ja-JP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誰</a:t>
            </a:r>
            <a:r>
              <a:rPr lang="ja-JP" altLang="en-US" sz="7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一人</a:t>
            </a:r>
            <a:r>
              <a:rPr lang="ja-JP" alt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取り残</a:t>
            </a:r>
            <a:r>
              <a:rPr lang="ja-JP" altLang="en-US" sz="7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さない</a:t>
            </a:r>
            <a:endParaRPr lang="ja-JP" alt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525270" y="3812016"/>
            <a:ext cx="4041491" cy="22775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みんな</a:t>
            </a:r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で</a:t>
            </a:r>
            <a:endParaRPr lang="en-US" altLang="ja-JP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取り組</a:t>
            </a:r>
            <a:r>
              <a:rPr lang="ja-JP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む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858128" y="1033153"/>
            <a:ext cx="1885072" cy="9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4839763" y="1921396"/>
            <a:ext cx="755807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1674419" y="4225469"/>
            <a:ext cx="1163783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6607286" y="4085112"/>
            <a:ext cx="3201731" cy="1068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6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-229068"/>
            <a:ext cx="10423301" cy="73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/>
        </p:nvSpPr>
        <p:spPr>
          <a:xfrm>
            <a:off x="4538191" y="2402143"/>
            <a:ext cx="3052293" cy="2289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今日室</a:t>
            </a:r>
            <a:endParaRPr kumimoji="1" lang="ja-JP" altLang="en-US" sz="48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4441600" y="2432727"/>
            <a:ext cx="3245476" cy="23016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響室</a:t>
            </a:r>
            <a:endParaRPr kumimoji="1" lang="ja-JP" altLang="en-US" sz="60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4521827" y="2432727"/>
            <a:ext cx="3123126" cy="23359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協室</a:t>
            </a:r>
            <a:endParaRPr kumimoji="1" lang="ja-JP" altLang="en-US" sz="60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383645" y="2432727"/>
            <a:ext cx="3361387" cy="23054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 smtClean="0"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共室</a:t>
            </a:r>
            <a:endParaRPr kumimoji="1" lang="ja-JP" altLang="en-US" sz="6000" dirty="0"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711200"/>
            <a:ext cx="9144000" cy="2875388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円/楕円 3"/>
          <p:cNvSpPr/>
          <p:nvPr/>
        </p:nvSpPr>
        <p:spPr>
          <a:xfrm>
            <a:off x="4383644" y="2428926"/>
            <a:ext cx="3361388" cy="23340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 smtClean="0">
                <a:solidFill>
                  <a:srgbClr val="FF0000"/>
                </a:solidFill>
                <a:latin typeface="富士ポップ" panose="040F0709000000000000" pitchFamily="49" charset="-128"/>
                <a:ea typeface="富士ポップ" panose="040F0709000000000000" pitchFamily="49" charset="-128"/>
              </a:rPr>
              <a:t>教室</a:t>
            </a:r>
            <a:endParaRPr kumimoji="1" lang="ja-JP" altLang="en-US" sz="4800" dirty="0">
              <a:solidFill>
                <a:srgbClr val="FF0000"/>
              </a:solidFill>
              <a:latin typeface="富士ポップ" panose="040F0709000000000000" pitchFamily="49" charset="-128"/>
              <a:ea typeface="富士ポップ" panose="04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1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1.48148E-6 L -5E-6 -1.48148E-6 C -0.00143 -0.0051 -0.00234 -0.01065 -0.0043 -0.01505 C -0.00703 -0.02153 -0.01069 -0.02639 -0.01381 -0.03195 L -0.02019 -0.04329 L -0.02852 -0.05834 C -0.02996 -0.06088 -0.03113 -0.06389 -0.03282 -0.06574 L -0.03595 -0.06968 C -0.03673 -0.07223 -0.03725 -0.07477 -0.03803 -0.07709 C -0.03868 -0.07917 -0.03959 -0.08079 -0.04024 -0.08264 C -0.04311 -0.09306 -0.03842 -0.09121 -0.04754 -0.10348 C -0.05066 -0.10764 -0.05248 -0.10949 -0.05496 -0.11459 C -0.05574 -0.11644 -0.05626 -0.11875 -0.05704 -0.12037 C -0.05938 -0.125 -0.06251 -0.12824 -0.06446 -0.13357 C -0.06524 -0.13542 -0.06576 -0.1375 -0.06655 -0.13912 C -0.06746 -0.14074 -0.06876 -0.14144 -0.0698 -0.14283 C -0.07879 -0.15417 -0.06928 -0.14352 -0.07826 -0.15232 C -0.08048 -0.1544 -0.08438 -0.1588 -0.08673 -0.16158 C -0.09233 -0.16875 -0.08894 -0.16621 -0.09402 -0.16922 C -0.10014 -0.17732 -0.10105 -0.17986 -0.10678 -0.18426 C -0.10782 -0.18496 -0.10886 -0.18542 -0.1099 -0.18611 C -0.1155 -0.19607 -0.1103 -0.18797 -0.11733 -0.19537 C -0.11941 -0.19769 -0.12123 -0.20162 -0.12358 -0.20301 C -0.12475 -0.20348 -0.12579 -0.20394 -0.12683 -0.20486 C -0.12905 -0.20695 -0.13087 -0.21042 -0.13308 -0.21227 L -0.13738 -0.21621 C -0.13842 -0.21806 -0.13959 -0.21968 -0.1405 -0.22176 C -0.14207 -0.22523 -0.14298 -0.22986 -0.1448 -0.23311 C -0.14584 -0.23496 -0.14701 -0.23658 -0.14793 -0.23866 C -0.14949 -0.24213 -0.1504 -0.24676 -0.15209 -0.25 C -0.15326 -0.25186 -0.15418 -0.25394 -0.15535 -0.25556 C -0.16537 -0.26945 -0.15925 -0.2588 -0.16264 -0.26482 " pathEditMode="relative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7 L 2.08333E-6 -3.7037E-7 C 0.00286 -0.00694 0.00586 -0.01343 0.00833 -0.02083 C 0.0095 -0.02384 0.01028 -0.02731 0.01158 -0.03009 C 0.01276 -0.03287 0.01445 -0.03495 0.01575 -0.03773 C 0.01666 -0.03935 0.01718 -0.04143 0.01783 -0.04329 C 0.01888 -0.04583 0.02005 -0.04815 0.02109 -0.05069 C 0.02252 -0.0544 0.02343 -0.0588 0.02526 -0.06204 L 0.02851 -0.06759 C 0.03047 -0.07847 0.02799 -0.06875 0.03372 -0.07893 C 0.03463 -0.08056 0.03515 -0.08264 0.0358 -0.08449 C 0.03685 -0.08704 0.03776 -0.08981 0.03906 -0.09213 C 0.03997 -0.09375 0.04127 -0.09444 0.04218 -0.09583 C 0.04375 -0.09815 0.04505 -0.10093 0.04635 -0.10324 C 0.04817 -0.11296 0.04635 -0.10556 0.05065 -0.11458 C 0.05182 -0.1169 0.0526 -0.11968 0.05377 -0.12222 C 0.05481 -0.12407 0.05599 -0.12569 0.05703 -0.12778 C 0.05807 -0.13009 0.05911 -0.13264 0.06015 -0.13518 C 0.06093 -0.13704 0.06145 -0.13912 0.06224 -0.14097 C 0.06315 -0.14282 0.06432 -0.14468 0.06536 -0.14653 C 0.06575 -0.14838 0.06575 -0.15069 0.06653 -0.15208 C 0.0681 -0.15579 0.07317 -0.1581 0.07487 -0.15972 C 0.07604 -0.16065 0.07695 -0.1625 0.07812 -0.16343 C 0.08073 -0.16574 0.08515 -0.16643 0.08763 -0.16713 C 0.08867 -0.16852 0.08958 -0.16991 0.09075 -0.17083 C 0.09336 -0.17315 0.09778 -0.17384 0.10026 -0.17477 L 0.10664 -0.17847 C 0.10768 -0.17893 0.10872 -0.18009 0.10976 -0.18032 L 0.11718 -0.18218 L 0.12669 -0.19352 C 0.12773 -0.19468 0.1289 -0.1956 0.12981 -0.19722 C 0.13086 -0.19907 0.1319 -0.20116 0.13307 -0.20278 C 0.13398 -0.20417 0.13528 -0.20509 0.13619 -0.20648 C 0.13737 -0.20833 0.13815 -0.21065 0.13932 -0.21227 C 0.1414 -0.21505 0.1457 -0.21968 0.1457 -0.21968 C 0.15325 -0.23981 0.14648 -0.225 0.15312 -0.23472 C 0.15429 -0.23634 0.15507 -0.23866 0.15625 -0.24028 C 0.15833 -0.24306 0.1608 -0.24468 0.16263 -0.24792 C 0.16914 -0.25949 0.16888 -0.2537 0.16888 -0.26088 " pathEditMode="relative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5E-6 4.44444E-6 L -8.75E-6 4.44444E-6 C -0.0004 0.00671 -0.00027 0.01389 -0.00118 0.0206 C -0.00144 0.02268 -0.00261 0.02407 -0.00326 0.02616 C -0.00378 0.02801 -0.00378 0.03009 -0.0043 0.03194 C -0.00521 0.03449 -0.00639 0.0368 -0.00743 0.03935 C -0.00821 0.0412 -0.00873 0.04329 -0.00964 0.04491 C -0.01042 0.04653 -0.01172 0.04745 -0.01277 0.04884 C -0.01355 0.05324 -0.01433 0.05787 -0.01589 0.0618 C -0.0168 0.06412 -0.01797 0.06574 -0.01915 0.06759 C -0.02019 0.06921 -0.02474 0.07523 -0.02644 0.07685 C -0.02787 0.07824 -0.0293 0.0794 -0.03073 0.08079 C -0.03907 0.08912 -0.02826 0.07893 -0.03698 0.09005 C -0.04193 0.0963 -0.04037 0.0912 -0.04441 0.09768 C -0.04662 0.10116 -0.05079 0.1088 -0.05079 0.1088 C -0.05183 0.11481 -0.053 0.12199 -0.05613 0.12569 C -0.05821 0.12824 -0.06055 0.13009 -0.06238 0.13333 C -0.07162 0.14977 -0.0599 0.12963 -0.06876 0.14259 C -0.06993 0.14444 -0.07058 0.14699 -0.07188 0.14838 C -0.07318 0.14954 -0.07474 0.14954 -0.07618 0.15023 C -0.07709 0.15139 -0.08204 0.15833 -0.08347 0.15972 C -0.08451 0.16042 -0.08568 0.16065 -0.08671 0.16157 C -0.0879 0.1625 -0.08881 0.16412 -0.08985 0.16528 C -0.09128 0.16667 -0.09271 0.16782 -0.09415 0.16898 C -0.09519 0.17083 -0.0961 0.17292 -0.09727 0.17454 C -0.09948 0.17801 -0.10209 0.17986 -0.10469 0.18218 C -0.10573 0.18403 -0.10665 0.18611 -0.10782 0.18773 C -0.11068 0.1919 -0.11198 0.1919 -0.11524 0.19537 C -0.11628 0.19653 -0.11719 0.19815 -0.11836 0.19907 C -0.12045 0.20069 -0.12292 0.20069 -0.12474 0.20278 C -0.1323 0.2118 -0.12865 0.20926 -0.13529 0.21227 C -0.13633 0.21412 -0.13738 0.2162 -0.13842 0.21782 C -0.13946 0.21921 -0.14076 0.22014 -0.14167 0.22153 C -0.1474 0.23194 -0.14193 0.22755 -0.14792 0.23102 L -0.15222 0.24236 L -0.1543 0.24792 C -0.15547 0.2537 -0.15652 0.26111 -0.15964 0.26481 C -0.1612 0.26667 -0.16381 0.2706 -0.16589 0.2706 C -0.16628 0.2706 -0.16589 0.26921 -0.16589 0.26852 " pathEditMode="relative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3.7037E-7 L -0.00079 3.7037E-7 C 0.01093 0.02037 0.00677 0.01134 0.01289 0.02546 C 0.01328 0.02731 0.01328 0.0294 0.01393 0.03102 C 0.0177 0.04097 0.01927 0.03634 0.02656 0.03495 C 0.02799 0.03426 0.02942 0.0338 0.03086 0.0331 C 0.0319 0.03241 0.03294 0.03125 0.03398 0.03102 C 0.03893 0.03009 0.04401 0.02986 0.04895 0.02917 L 0.06471 0.03102 C 0.06718 0.03264 0.0677 0.03819 0.06901 0.04213 C 0.07096 0.04815 0.07278 0.05417 0.07421 0.06065 C 0.07734 0.07338 0.07916 0.08704 0.08268 0.09954 C 0.08411 0.10417 0.08593 0.10903 0.08711 0.11412 C 0.08984 0.12639 0.08932 0.13125 0.09231 0.14167 C 0.09323 0.14491 0.09414 0.14838 0.09557 0.15093 C 0.09635 0.15255 0.09765 0.15347 0.09869 0.15463 C 0.0983 0.15787 0.09752 0.16088 0.09765 0.16389 C 0.09817 0.17639 0.09921 0.1787 0.10182 0.18796 C 0.10221 0.19097 0.10247 0.19398 0.10286 0.19722 C 0.10351 0.20185 0.10416 0.20694 0.10507 0.21204 C 0.10533 0.21389 0.10559 0.21551 0.10612 0.21736 C 0.10729 0.2213 0.10846 0.22546 0.11028 0.22847 C 0.11132 0.23032 0.11224 0.23241 0.11354 0.23403 C 0.11666 0.23796 0.12487 0.24167 0.12721 0.24306 L 0.13372 0.24699 C 0.13476 0.24745 0.1358 0.24838 0.13684 0.24884 C 0.14323 0.25162 0.13971 0.24977 0.14739 0.25417 L 0.15052 0.25602 L 0.15377 0.25787 C 0.15755 0.26458 0.15638 0.26319 0.16106 0.26898 C 0.16211 0.27037 0.16315 0.27176 0.16432 0.27268 C 0.16627 0.27431 0.17083 0.27662 0.17083 0.27685 C 0.17031 0.27222 0.17031 0.26759 0.16953 0.26366 C 0.16927 0.26134 0.16875 0.25787 0.16744 0.25787 C 0.1664 0.25787 0.16744 0.26181 0.16744 0.26366 " pathEditMode="relative" rAng="0" ptsTypes="AAAAAAAAAAAAAAAAAA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09133" y="8048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7300" dirty="0" smtClean="0"/>
              <a:t>　さいたま市が</a:t>
            </a:r>
            <a:r>
              <a:rPr kumimoji="1" lang="en-US" altLang="ja-JP" sz="7300" dirty="0" smtClean="0"/>
              <a:t/>
            </a:r>
            <a:br>
              <a:rPr kumimoji="1" lang="en-US" altLang="ja-JP" sz="7300" dirty="0" smtClean="0"/>
            </a:br>
            <a:r>
              <a:rPr lang="ja-JP" altLang="en-US" sz="7300" dirty="0"/>
              <a:t>　</a:t>
            </a:r>
            <a:r>
              <a:rPr lang="ja-JP" altLang="en-US" sz="7300" dirty="0" smtClean="0"/>
              <a:t>　　　</a:t>
            </a:r>
            <a:r>
              <a:rPr kumimoji="1" lang="en-US" altLang="ja-JP" sz="73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SDGs</a:t>
            </a:r>
            <a:r>
              <a:rPr kumimoji="1" lang="ja-JP" altLang="en-US" sz="7300" dirty="0" smtClean="0"/>
              <a:t>未来都市に！！</a:t>
            </a:r>
            <a:endParaRPr kumimoji="1" lang="ja-JP" altLang="en-US" sz="73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81666" y="2370668"/>
            <a:ext cx="8280400" cy="482229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4800" dirty="0" smtClean="0"/>
              <a:t>スローガン</a:t>
            </a:r>
            <a:endParaRPr lang="en-US" altLang="ja-JP" sz="4800" dirty="0"/>
          </a:p>
          <a:p>
            <a:pPr marL="0" indent="0">
              <a:buNone/>
            </a:pPr>
            <a:r>
              <a:rPr kumimoji="1" lang="ja-JP" altLang="en-US" sz="4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</a:t>
            </a:r>
            <a:r>
              <a:rPr kumimoji="1" lang="ja-JP" altLang="en-US" sz="5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誰もが住んでいて</a:t>
            </a:r>
            <a:r>
              <a:rPr lang="ja-JP" altLang="en-US" sz="5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 　　　　　　　　　　　　　　　</a:t>
            </a:r>
            <a:endParaRPr lang="en-US" altLang="ja-JP" sz="54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5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誇りに思える都市</a:t>
            </a:r>
            <a:r>
              <a:rPr lang="ja-JP" altLang="en-US" sz="4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ja-JP" altLang="en-US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984442" y="2251915"/>
            <a:ext cx="106402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7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6988" y="2737241"/>
            <a:ext cx="10515600" cy="1325563"/>
          </a:xfrm>
        </p:spPr>
        <p:txBody>
          <a:bodyPr/>
          <a:lstStyle/>
          <a:p>
            <a:r>
              <a:rPr lang="ja-JP" altLang="en-US" dirty="0" smtClean="0"/>
              <a:t>　　　　</a:t>
            </a:r>
            <a:r>
              <a:rPr lang="ja-JP" altLang="en-US" dirty="0" smtClean="0">
                <a:solidFill>
                  <a:srgbClr val="FF0000"/>
                </a:solidFill>
              </a:rPr>
              <a:t>出</a:t>
            </a:r>
            <a:r>
              <a:rPr lang="ja-JP" altLang="en-US" dirty="0">
                <a:solidFill>
                  <a:srgbClr val="FF0000"/>
                </a:solidFill>
              </a:rPr>
              <a:t>逢</a:t>
            </a:r>
            <a:r>
              <a:rPr lang="ja-JP" altLang="en-US" dirty="0" smtClean="0">
                <a:solidFill>
                  <a:srgbClr val="FF0000"/>
                </a:solidFill>
              </a:rPr>
              <a:t>い</a:t>
            </a:r>
            <a:r>
              <a:rPr kumimoji="1" lang="ja-JP" altLang="en-US" dirty="0" smtClean="0">
                <a:solidFill>
                  <a:srgbClr val="FF0000"/>
                </a:solidFill>
              </a:rPr>
              <a:t>、つながり、未来へ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74398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 smtClean="0"/>
              <a:t>　　</a:t>
            </a:r>
            <a:r>
              <a:rPr kumimoji="1" lang="ja-JP" altLang="en-US" sz="4800" b="1" dirty="0" smtClean="0">
                <a:solidFill>
                  <a:srgbClr val="002060"/>
                </a:solidFill>
              </a:rPr>
              <a:t>素敵な　“きょうしつ“　をつくりましょう</a:t>
            </a:r>
            <a:endParaRPr kumimoji="1" lang="ja-JP" alt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83346" y="4159876"/>
            <a:ext cx="7920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200" b="1" dirty="0"/>
              <a:t>　</a:t>
            </a:r>
            <a:r>
              <a:rPr lang="en-US" altLang="ja-JP" sz="7200" b="1" dirty="0" smtClean="0">
                <a:solidFill>
                  <a:srgbClr val="002060"/>
                </a:solidFill>
              </a:rPr>
              <a:t>We</a:t>
            </a:r>
            <a:r>
              <a:rPr lang="ja-JP" altLang="en-US" sz="7200" b="1" dirty="0" smtClean="0">
                <a:solidFill>
                  <a:srgbClr val="002060"/>
                </a:solidFill>
              </a:rPr>
              <a:t> </a:t>
            </a:r>
            <a:r>
              <a:rPr lang="en-US" altLang="ja-JP" sz="7200" b="1" dirty="0" smtClean="0">
                <a:solidFill>
                  <a:srgbClr val="002060"/>
                </a:solidFill>
              </a:rPr>
              <a:t>Are</a:t>
            </a:r>
            <a:r>
              <a:rPr lang="ja-JP" altLang="en-US" sz="7200" b="1" dirty="0">
                <a:solidFill>
                  <a:srgbClr val="002060"/>
                </a:solidFill>
              </a:rPr>
              <a:t> </a:t>
            </a:r>
            <a:r>
              <a:rPr lang="en-US" altLang="ja-JP" sz="7200" b="1" dirty="0" smtClean="0">
                <a:solidFill>
                  <a:srgbClr val="002060"/>
                </a:solidFill>
              </a:rPr>
              <a:t>Partners!</a:t>
            </a:r>
            <a:r>
              <a:rPr lang="en-US" altLang="ja-JP" sz="7200" b="1" dirty="0">
                <a:solidFill>
                  <a:srgbClr val="002060"/>
                </a:solidFill>
              </a:rPr>
              <a:t>!</a:t>
            </a:r>
            <a:endParaRPr kumimoji="1" lang="ja-JP" alt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13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34223" r="32222" b="17778"/>
          <a:stretch/>
        </p:blipFill>
        <p:spPr>
          <a:xfrm rot="16200000">
            <a:off x="2657780" y="-1406220"/>
            <a:ext cx="6896759" cy="9631680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１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3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25481" r="29655" b="19852"/>
          <a:stretch/>
        </p:blipFill>
        <p:spPr>
          <a:xfrm rot="16200000">
            <a:off x="2743102" y="-1437543"/>
            <a:ext cx="6858000" cy="9733085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２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85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28741" r="30050" b="22666"/>
          <a:stretch/>
        </p:blipFill>
        <p:spPr>
          <a:xfrm rot="16200000">
            <a:off x="3192966" y="-1181286"/>
            <a:ext cx="6862708" cy="922528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３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71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28001" r="25704" b="13481"/>
          <a:stretch/>
        </p:blipFill>
        <p:spPr>
          <a:xfrm rot="16200000">
            <a:off x="2757990" y="-1214570"/>
            <a:ext cx="6848740" cy="92964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４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3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t="2814" r="31000" b="14222"/>
          <a:stretch/>
        </p:blipFill>
        <p:spPr>
          <a:xfrm rot="10800000">
            <a:off x="2905760" y="0"/>
            <a:ext cx="5323840" cy="688533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５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8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0148" r="29556" b="22518"/>
          <a:stretch/>
        </p:blipFill>
        <p:spPr>
          <a:xfrm rot="10800000">
            <a:off x="1666240" y="0"/>
            <a:ext cx="9875520" cy="687378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６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2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8" t="37037" r="31432" b="15703"/>
          <a:stretch/>
        </p:blipFill>
        <p:spPr>
          <a:xfrm rot="16200000">
            <a:off x="3249448" y="-1308889"/>
            <a:ext cx="6871663" cy="948944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231978" y="20381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７</a:t>
            </a:r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1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64</Words>
  <Application>Microsoft Office PowerPoint</Application>
  <PresentationFormat>ワイド画面</PresentationFormat>
  <Paragraphs>43</Paragraphs>
  <Slides>24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7" baseType="lpstr">
      <vt:lpstr>BIZ UDPゴシック</vt:lpstr>
      <vt:lpstr>HGPｺﾞｼｯｸE</vt:lpstr>
      <vt:lpstr>HGP創英角ｺﾞｼｯｸUB</vt:lpstr>
      <vt:lpstr>HGP創英角ﾎﾟｯﾌﾟ体</vt:lpstr>
      <vt:lpstr>HGS創英角ﾎﾟｯﾌﾟ体</vt:lpstr>
      <vt:lpstr>HG創英角ﾎﾟｯﾌﾟ体</vt:lpstr>
      <vt:lpstr>ＭＳ Ｐゴシック</vt:lpstr>
      <vt:lpstr>富士ポップ</vt:lpstr>
      <vt:lpstr>游ゴシック</vt:lpstr>
      <vt:lpstr>Arial</vt:lpstr>
      <vt:lpstr>Calibri</vt:lpstr>
      <vt:lpstr>Calibri Light</vt:lpstr>
      <vt:lpstr>Office テーマ</vt:lpstr>
      <vt:lpstr>地球市民学習 共に未来を創る仲間として ～出逢い・つながり・未来へ～ We are partners！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　さいたま市が 　　　　SDGs未来都市に！！</vt:lpstr>
      <vt:lpstr>　　　　出逢い、つながり、未来へ</vt:lpstr>
    </vt:vector>
  </TitlesOfParts>
  <Company>川口市立高等学校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川口市立高等学校</dc:creator>
  <cp:lastModifiedBy>User</cp:lastModifiedBy>
  <cp:revision>27</cp:revision>
  <dcterms:created xsi:type="dcterms:W3CDTF">2019-10-09T23:03:18Z</dcterms:created>
  <dcterms:modified xsi:type="dcterms:W3CDTF">2019-11-17T11:56:13Z</dcterms:modified>
</cp:coreProperties>
</file>