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884"/>
    <p:restoredTop sz="94648"/>
  </p:normalViewPr>
  <p:slideViewPr>
    <p:cSldViewPr snapToGrid="0" snapToObjects="1">
      <p:cViewPr varScale="1">
        <p:scale>
          <a:sx n="71" d="100"/>
          <a:sy n="71" d="100"/>
        </p:scale>
        <p:origin x="184"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smtClean="0"/>
              <a:t>7/2/20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40565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107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032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smtClean="0"/>
              <a:t>7/2/20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429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smtClean="0"/>
              <a:t>7/2/20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92942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7/2/20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0472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7/2/20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741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7/2/20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037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7/2/20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45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1CF131DD-A141-4471-BCF9-C6073EDD7E20}" type="datetimeFigureOut">
              <a:rPr lang="en-US" smtClean="0"/>
              <a:t>7/2/20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591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7/2/20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186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7/2/20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07783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31AF1D-F9C7-FF4B-A56C-92B1D37F3937}"/>
              </a:ext>
            </a:extLst>
          </p:cNvPr>
          <p:cNvSpPr>
            <a:spLocks noGrp="1"/>
          </p:cNvSpPr>
          <p:nvPr>
            <p:ph type="ctrTitle"/>
          </p:nvPr>
        </p:nvSpPr>
        <p:spPr/>
        <p:txBody>
          <a:bodyPr/>
          <a:lstStyle/>
          <a:p>
            <a:r>
              <a:rPr kumimoji="1" lang="ja-JP" altLang="en-US"/>
              <a:t>動物福祉とは</a:t>
            </a:r>
          </a:p>
        </p:txBody>
      </p:sp>
      <p:sp>
        <p:nvSpPr>
          <p:cNvPr id="3" name="字幕 2">
            <a:extLst>
              <a:ext uri="{FF2B5EF4-FFF2-40B4-BE49-F238E27FC236}">
                <a16:creationId xmlns:a16="http://schemas.microsoft.com/office/drawing/2014/main" id="{B722682F-8FF9-DD44-BAF3-9ABDC303AA3D}"/>
              </a:ext>
            </a:extLst>
          </p:cNvPr>
          <p:cNvSpPr>
            <a:spLocks noGrp="1"/>
          </p:cNvSpPr>
          <p:nvPr>
            <p:ph type="subTitle" idx="1"/>
          </p:nvPr>
        </p:nvSpPr>
        <p:spPr/>
        <p:txBody>
          <a:bodyPr/>
          <a:lstStyle/>
          <a:p>
            <a:r>
              <a:rPr kumimoji="1" lang="en-US" altLang="ja-JP" dirty="0"/>
              <a:t>〜</a:t>
            </a:r>
            <a:r>
              <a:rPr kumimoji="1" lang="ja-JP" altLang="en-US"/>
              <a:t>今、私たちにできること</a:t>
            </a:r>
            <a:r>
              <a:rPr kumimoji="1" lang="en-US" altLang="ja-JP" dirty="0"/>
              <a:t>〜</a:t>
            </a:r>
            <a:endParaRPr kumimoji="1" lang="ja-JP" altLang="en-US"/>
          </a:p>
        </p:txBody>
      </p:sp>
    </p:spTree>
    <p:extLst>
      <p:ext uri="{BB962C8B-B14F-4D97-AF65-F5344CB8AC3E}">
        <p14:creationId xmlns:p14="http://schemas.microsoft.com/office/powerpoint/2010/main" val="296485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40D0D-CDC4-B04B-8D84-E4A0740DD4C5}"/>
              </a:ext>
            </a:extLst>
          </p:cNvPr>
          <p:cNvSpPr>
            <a:spLocks noGrp="1"/>
          </p:cNvSpPr>
          <p:nvPr>
            <p:ph type="title"/>
          </p:nvPr>
        </p:nvSpPr>
        <p:spPr/>
        <p:txBody>
          <a:bodyPr>
            <a:normAutofit fontScale="90000"/>
          </a:bodyPr>
          <a:lstStyle/>
          <a:p>
            <a:r>
              <a:rPr lang="ja-JP" altLang="en-US">
                <a:latin typeface="Hiragino Kaku Gothic Pro W3" panose="020B0300000000000000" pitchFamily="34" charset="-128"/>
                <a:ea typeface="Hiragino Kaku Gothic Pro W3" panose="020B0300000000000000" pitchFamily="34" charset="-128"/>
              </a:rPr>
              <a:t>＜では、どんな飼育方法がいいのか？＞</a:t>
            </a: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3" name="コンテンツ プレースホルダー 2">
            <a:extLst>
              <a:ext uri="{FF2B5EF4-FFF2-40B4-BE49-F238E27FC236}">
                <a16:creationId xmlns:a16="http://schemas.microsoft.com/office/drawing/2014/main" id="{7F7DCE47-F1FA-8545-8A42-A5A50E3960A9}"/>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ケージフリー</a:t>
            </a:r>
            <a:r>
              <a:rPr kumimoji="1" lang="ja-JP" altLang="en-US">
                <a:latin typeface="Hiragino Kaku Gothic Pro W3" panose="020B0300000000000000" pitchFamily="34" charset="-128"/>
                <a:ea typeface="Hiragino Kaku Gothic Pro W3" panose="020B0300000000000000" pitchFamily="34" charset="-128"/>
              </a:rPr>
              <a:t>の飼育方法</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ケージフリー</a:t>
            </a:r>
            <a:r>
              <a:rPr kumimoji="1" lang="ja-JP" altLang="en-US">
                <a:latin typeface="Hiragino Kaku Gothic Pro W3" panose="020B0300000000000000" pitchFamily="34" charset="-128"/>
                <a:ea typeface="Hiragino Kaku Gothic Pro W3" panose="020B0300000000000000" pitchFamily="34" charset="-128"/>
              </a:rPr>
              <a:t>と</a:t>
            </a:r>
            <a:r>
              <a:rPr lang="ja-JP" altLang="en-US">
                <a:latin typeface="Hiragino Kaku Gothic Pro W3" panose="020B0300000000000000" pitchFamily="34" charset="-128"/>
                <a:ea typeface="Hiragino Kaku Gothic Pro W3" panose="020B0300000000000000" pitchFamily="34" charset="-128"/>
              </a:rPr>
              <a:t>は、</a:t>
            </a:r>
            <a:r>
              <a:rPr lang="ja-JP" altLang="en-US">
                <a:solidFill>
                  <a:srgbClr val="FF0000"/>
                </a:solidFill>
                <a:latin typeface="Hiragino Kaku Gothic Pro W3" panose="020B0300000000000000" pitchFamily="34" charset="-128"/>
                <a:ea typeface="Hiragino Kaku Gothic Pro W3" panose="020B0300000000000000" pitchFamily="34" charset="-128"/>
              </a:rPr>
              <a:t>採卵鶏を平飼い、放し飼い</a:t>
            </a:r>
            <a:r>
              <a:rPr lang="ja-JP" altLang="en-US">
                <a:latin typeface="Hiragino Kaku Gothic Pro W3" panose="020B0300000000000000" pitchFamily="34" charset="-128"/>
                <a:ea typeface="Hiragino Kaku Gothic Pro W3" panose="020B0300000000000000" pitchFamily="34" charset="-128"/>
              </a:rPr>
              <a:t>することである。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・使用する卵の鶏が</a:t>
            </a:r>
            <a:r>
              <a:rPr lang="ja-JP" altLang="en-US">
                <a:solidFill>
                  <a:srgbClr val="FF0000"/>
                </a:solidFill>
                <a:latin typeface="Hiragino Kaku Gothic Pro W3" panose="020B0300000000000000" pitchFamily="34" charset="-128"/>
                <a:ea typeface="Hiragino Kaku Gothic Pro W3" panose="020B0300000000000000" pitchFamily="34" charset="-128"/>
              </a:rPr>
              <a:t>自由に地面を歩き、羽を自由に広げ、ケージに閉じ込められない飼育。</a:t>
            </a:r>
            <a:endParaRPr lang="en-US" altLang="ja-JP" dirty="0">
              <a:solidFill>
                <a:srgbClr val="FF0000"/>
              </a:solidFill>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solidFill>
                <a:srgbClr val="FF0000"/>
              </a:solidFill>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・ケージフリーにすることにより、</a:t>
            </a:r>
            <a:r>
              <a:rPr lang="ja-JP" altLang="en-US">
                <a:solidFill>
                  <a:srgbClr val="FF0000"/>
                </a:solidFill>
                <a:latin typeface="Hiragino Kaku Gothic Pro W3" panose="020B0300000000000000" pitchFamily="34" charset="-128"/>
                <a:ea typeface="Hiragino Kaku Gothic Pro W3" panose="020B0300000000000000" pitchFamily="34" charset="-128"/>
              </a:rPr>
              <a:t>鶏本来の生き方</a:t>
            </a:r>
            <a:r>
              <a:rPr lang="ja-JP" altLang="en-US">
                <a:latin typeface="Hiragino Kaku Gothic Pro W3" panose="020B0300000000000000" pitchFamily="34" charset="-128"/>
                <a:ea typeface="Hiragino Kaku Gothic Pro W3" panose="020B0300000000000000" pitchFamily="34" charset="-128"/>
              </a:rPr>
              <a:t>をする事ができる。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ja-JP" altLang="en-US">
              <a:latin typeface="Hiragino Kaku Gothic Pro W3" panose="020B0300000000000000" pitchFamily="34" charset="-128"/>
              <a:ea typeface="Hiragino Kaku Gothic Pro W3" panose="020B0300000000000000" pitchFamily="34" charset="-128"/>
            </a:endParaRPr>
          </a:p>
        </p:txBody>
      </p:sp>
      <p:pic>
        <p:nvPicPr>
          <p:cNvPr id="4" name="図 3">
            <a:extLst>
              <a:ext uri="{FF2B5EF4-FFF2-40B4-BE49-F238E27FC236}">
                <a16:creationId xmlns:a16="http://schemas.microsoft.com/office/drawing/2014/main" id="{D168AE14-605D-8845-B374-4419AB06D6CC}"/>
              </a:ext>
            </a:extLst>
          </p:cNvPr>
          <p:cNvPicPr>
            <a:picLocks noChangeAspect="1"/>
          </p:cNvPicPr>
          <p:nvPr/>
        </p:nvPicPr>
        <p:blipFill>
          <a:blip r:embed="rId2"/>
          <a:stretch>
            <a:fillRect/>
          </a:stretch>
        </p:blipFill>
        <p:spPr>
          <a:xfrm>
            <a:off x="9118304" y="4452383"/>
            <a:ext cx="1811965" cy="1811965"/>
          </a:xfrm>
          <a:prstGeom prst="rect">
            <a:avLst/>
          </a:prstGeom>
        </p:spPr>
      </p:pic>
    </p:spTree>
    <p:extLst>
      <p:ext uri="{BB962C8B-B14F-4D97-AF65-F5344CB8AC3E}">
        <p14:creationId xmlns:p14="http://schemas.microsoft.com/office/powerpoint/2010/main" val="74136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44809-CF90-2246-9930-02D59B5FF078}"/>
              </a:ext>
            </a:extLst>
          </p:cNvPr>
          <p:cNvSpPr>
            <a:spLocks noGrp="1"/>
          </p:cNvSpPr>
          <p:nvPr>
            <p:ph type="title"/>
          </p:nvPr>
        </p:nvSpPr>
        <p:spPr/>
        <p:txBody>
          <a:bodyPr/>
          <a:lstStyle/>
          <a:p>
            <a:r>
              <a:rPr kumimoji="1" lang="ja-JP" altLang="en-US">
                <a:latin typeface="Hiragino Kaku Gothic Pro W3" panose="020B0300000000000000" pitchFamily="34" charset="-128"/>
                <a:ea typeface="Hiragino Kaku Gothic Pro W3" panose="020B0300000000000000" pitchFamily="34" charset="-128"/>
              </a:rPr>
              <a:t>＜私たちにできること＞</a:t>
            </a:r>
          </a:p>
        </p:txBody>
      </p:sp>
      <p:sp>
        <p:nvSpPr>
          <p:cNvPr id="3" name="コンテンツ プレースホルダー 2">
            <a:extLst>
              <a:ext uri="{FF2B5EF4-FFF2-40B4-BE49-F238E27FC236}">
                <a16:creationId xmlns:a16="http://schemas.microsoft.com/office/drawing/2014/main" id="{F7161294-1EBF-0A45-BAB9-6D4031448598}"/>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安い卵ばかりを買う</a:t>
            </a:r>
            <a:r>
              <a:rPr kumimoji="1" lang="ja-JP" altLang="en-US">
                <a:latin typeface="Hiragino Kaku Gothic Pro W3" panose="020B0300000000000000" pitchFamily="34" charset="-128"/>
                <a:ea typeface="Hiragino Kaku Gothic Pro W3" panose="020B0300000000000000" pitchFamily="34" charset="-128"/>
              </a:rPr>
              <a:t>と、今後も日本では、</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残酷な飼育をする養鶏場が増える</a:t>
            </a:r>
            <a:r>
              <a:rPr kumimoji="1" lang="ja-JP" altLang="en-US">
                <a:latin typeface="Hiragino Kaku Gothic Pro W3" panose="020B0300000000000000" pitchFamily="34" charset="-128"/>
                <a:ea typeface="Hiragino Kaku Gothic Pro W3" panose="020B0300000000000000" pitchFamily="34" charset="-128"/>
              </a:rPr>
              <a:t>。</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・私たち消費者が</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ケージフリー卵を買う</a:t>
            </a:r>
            <a:r>
              <a:rPr kumimoji="1" lang="ja-JP" altLang="en-US">
                <a:latin typeface="Hiragino Kaku Gothic Pro W3" panose="020B0300000000000000" pitchFamily="34" charset="-128"/>
                <a:ea typeface="Hiragino Kaku Gothic Pro W3" panose="020B0300000000000000" pitchFamily="34" charset="-128"/>
              </a:rPr>
              <a:t>ことで、そこの養鶏場に</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協力</a:t>
            </a:r>
            <a:r>
              <a:rPr kumimoji="1" lang="ja-JP" altLang="en-US">
                <a:latin typeface="Hiragino Kaku Gothic Pro W3" panose="020B0300000000000000" pitchFamily="34" charset="-128"/>
                <a:ea typeface="Hiragino Kaku Gothic Pro W3" panose="020B0300000000000000" pitchFamily="34" charset="-128"/>
              </a:rPr>
              <a:t>する事ができる。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　（</a:t>
            </a:r>
            <a:r>
              <a:rPr lang="en-US" altLang="ja-JP" dirty="0">
                <a:latin typeface="Hiragino Kaku Gothic Pro W3" panose="020B0300000000000000" pitchFamily="34" charset="-128"/>
                <a:ea typeface="Hiragino Kaku Gothic Pro W3" panose="020B0300000000000000" pitchFamily="34" charset="-128"/>
              </a:rPr>
              <a:t>SDGs</a:t>
            </a:r>
            <a:r>
              <a:rPr lang="ja-JP" altLang="en-US">
                <a:latin typeface="Hiragino Kaku Gothic Pro W3" panose="020B0300000000000000" pitchFamily="34" charset="-128"/>
                <a:ea typeface="Hiragino Kaku Gothic Pro W3" panose="020B0300000000000000" pitchFamily="34" charset="-128"/>
              </a:rPr>
              <a:t>：９、１２、１７）</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・協力するということは、</a:t>
            </a:r>
            <a:r>
              <a:rPr lang="ja-JP" altLang="en-US">
                <a:solidFill>
                  <a:srgbClr val="FF0000"/>
                </a:solidFill>
                <a:latin typeface="Hiragino Kaku Gothic Pro W3" panose="020B0300000000000000" pitchFamily="34" charset="-128"/>
                <a:ea typeface="Hiragino Kaku Gothic Pro W3" panose="020B0300000000000000" pitchFamily="34" charset="-128"/>
              </a:rPr>
              <a:t>ケージフリーの養鶏場を増やす</a:t>
            </a:r>
            <a:r>
              <a:rPr lang="ja-JP" altLang="en-US">
                <a:latin typeface="Hiragino Kaku Gothic Pro W3" panose="020B0300000000000000" pitchFamily="34" charset="-128"/>
                <a:ea typeface="Hiragino Kaku Gothic Pro W3" panose="020B0300000000000000" pitchFamily="34" charset="-128"/>
              </a:rPr>
              <a:t>事ができ、</a:t>
            </a:r>
            <a:r>
              <a:rPr lang="ja-JP" altLang="en-US">
                <a:solidFill>
                  <a:srgbClr val="FF0000"/>
                </a:solidFill>
                <a:latin typeface="Hiragino Kaku Gothic Pro W3" panose="020B0300000000000000" pitchFamily="34" charset="-128"/>
                <a:ea typeface="Hiragino Kaku Gothic Pro W3" panose="020B0300000000000000" pitchFamily="34" charset="-128"/>
              </a:rPr>
              <a:t>残酷な飼育をされる鶏</a:t>
            </a:r>
            <a:r>
              <a:rPr lang="ja-JP" altLang="en-US">
                <a:latin typeface="Hiragino Kaku Gothic Pro W3" panose="020B0300000000000000" pitchFamily="34" charset="-128"/>
                <a:ea typeface="Hiragino Kaku Gothic Pro W3" panose="020B0300000000000000" pitchFamily="34" charset="-128"/>
              </a:rPr>
              <a:t>たちを将来的に</a:t>
            </a:r>
            <a:r>
              <a:rPr lang="ja-JP" altLang="en-US">
                <a:solidFill>
                  <a:srgbClr val="FF0000"/>
                </a:solidFill>
                <a:latin typeface="Hiragino Kaku Gothic Pro W3" panose="020B0300000000000000" pitchFamily="34" charset="-128"/>
                <a:ea typeface="Hiragino Kaku Gothic Pro W3" panose="020B0300000000000000" pitchFamily="34" charset="-128"/>
              </a:rPr>
              <a:t>ゼロ</a:t>
            </a:r>
            <a:r>
              <a:rPr lang="ja-JP" altLang="en-US">
                <a:latin typeface="Hiragino Kaku Gothic Pro W3" panose="020B0300000000000000" pitchFamily="34" charset="-128"/>
                <a:ea typeface="Hiragino Kaku Gothic Pro W3" panose="020B0300000000000000" pitchFamily="34" charset="-128"/>
              </a:rPr>
              <a:t>にできる！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a:t>
            </a:r>
            <a:r>
              <a:rPr lang="ja-JP" altLang="en-US">
                <a:solidFill>
                  <a:srgbClr val="FF0000"/>
                </a:solidFill>
                <a:latin typeface="Hiragino Kaku Gothic Pro W3" panose="020B0300000000000000" pitchFamily="34" charset="-128"/>
                <a:ea typeface="Hiragino Kaku Gothic Pro W3" panose="020B0300000000000000" pitchFamily="34" charset="-128"/>
              </a:rPr>
              <a:t>ケージフリー卵を買う</a:t>
            </a:r>
            <a:r>
              <a:rPr lang="ja-JP" altLang="en-US">
                <a:latin typeface="Hiragino Kaku Gothic Pro W3" panose="020B0300000000000000" pitchFamily="34" charset="-128"/>
                <a:ea typeface="Hiragino Kaku Gothic Pro W3" panose="020B0300000000000000" pitchFamily="34" charset="-128"/>
              </a:rPr>
              <a:t>！</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p:txBody>
      </p:sp>
      <p:pic>
        <p:nvPicPr>
          <p:cNvPr id="4" name="図 3">
            <a:extLst>
              <a:ext uri="{FF2B5EF4-FFF2-40B4-BE49-F238E27FC236}">
                <a16:creationId xmlns:a16="http://schemas.microsoft.com/office/drawing/2014/main" id="{D5A96F25-BC89-1147-870F-A8E950169E44}"/>
              </a:ext>
            </a:extLst>
          </p:cNvPr>
          <p:cNvPicPr>
            <a:picLocks noChangeAspect="1"/>
          </p:cNvPicPr>
          <p:nvPr/>
        </p:nvPicPr>
        <p:blipFill>
          <a:blip r:embed="rId2"/>
          <a:stretch>
            <a:fillRect/>
          </a:stretch>
        </p:blipFill>
        <p:spPr>
          <a:xfrm>
            <a:off x="8374026" y="4537444"/>
            <a:ext cx="1790700" cy="1790700"/>
          </a:xfrm>
          <a:prstGeom prst="rect">
            <a:avLst/>
          </a:prstGeom>
        </p:spPr>
      </p:pic>
    </p:spTree>
    <p:extLst>
      <p:ext uri="{BB962C8B-B14F-4D97-AF65-F5344CB8AC3E}">
        <p14:creationId xmlns:p14="http://schemas.microsoft.com/office/powerpoint/2010/main" val="164979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4D8949-0D84-4249-B749-D14874E460EF}"/>
              </a:ext>
            </a:extLst>
          </p:cNvPr>
          <p:cNvSpPr>
            <a:spLocks noGrp="1"/>
          </p:cNvSpPr>
          <p:nvPr>
            <p:ph type="title"/>
          </p:nvPr>
        </p:nvSpPr>
        <p:spPr/>
        <p:txBody>
          <a:bodyPr/>
          <a:lstStyle/>
          <a:p>
            <a:r>
              <a:rPr kumimoji="1" lang="ja-JP" altLang="en-US">
                <a:latin typeface="Hiragino Kaku Gothic Pro W3" panose="020B0300000000000000" pitchFamily="34" charset="-128"/>
                <a:ea typeface="Hiragino Kaku Gothic Pro W3" panose="020B0300000000000000" pitchFamily="34" charset="-128"/>
              </a:rPr>
              <a:t>＜ケージフリー卵を買う＞</a:t>
            </a:r>
          </a:p>
        </p:txBody>
      </p:sp>
      <p:sp>
        <p:nvSpPr>
          <p:cNvPr id="3" name="コンテンツ プレースホルダー 2">
            <a:extLst>
              <a:ext uri="{FF2B5EF4-FFF2-40B4-BE49-F238E27FC236}">
                <a16:creationId xmlns:a16="http://schemas.microsoft.com/office/drawing/2014/main" id="{2E16D4AF-CF8E-074A-8176-49FD5019A2C1}"/>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ケージフリーを表す決まったマークやロゴはない。</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・しかし、</a:t>
            </a:r>
            <a:r>
              <a:rPr lang="ja-JP" altLang="en-US">
                <a:solidFill>
                  <a:srgbClr val="FF0000"/>
                </a:solidFill>
                <a:latin typeface="Hiragino Kaku Gothic Pro W3" panose="020B0300000000000000" pitchFamily="34" charset="-128"/>
                <a:ea typeface="Hiragino Kaku Gothic Pro W3" panose="020B0300000000000000" pitchFamily="34" charset="-128"/>
              </a:rPr>
              <a:t>アニマルライツセンター</a:t>
            </a:r>
            <a:r>
              <a:rPr lang="ja-JP" altLang="en-US">
                <a:latin typeface="Hiragino Kaku Gothic Pro W3" panose="020B0300000000000000" pitchFamily="34" charset="-128"/>
                <a:ea typeface="Hiragino Kaku Gothic Pro W3" panose="020B0300000000000000" pitchFamily="34" charset="-128"/>
              </a:rPr>
              <a:t>では、</a:t>
            </a:r>
            <a:r>
              <a:rPr lang="ja-JP" altLang="en-US">
                <a:solidFill>
                  <a:srgbClr val="FF0000"/>
                </a:solidFill>
                <a:latin typeface="Hiragino Kaku Gothic Pro W3" panose="020B0300000000000000" pitchFamily="34" charset="-128"/>
                <a:ea typeface="Hiragino Kaku Gothic Pro W3" panose="020B0300000000000000" pitchFamily="34" charset="-128"/>
              </a:rPr>
              <a:t>ロゴ</a:t>
            </a:r>
            <a:r>
              <a:rPr lang="ja-JP" altLang="en-US">
                <a:latin typeface="Hiragino Kaku Gothic Pro W3" panose="020B0300000000000000" pitchFamily="34" charset="-128"/>
                <a:ea typeface="Hiragino Kaku Gothic Pro W3" panose="020B0300000000000000" pitchFamily="34" charset="-128"/>
              </a:rPr>
              <a:t>を配布している。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・私は、まだスーパーマーケットなどで見たことはないが</a:t>
            </a:r>
            <a:r>
              <a:rPr lang="en-US" altLang="ja-JP" dirty="0">
                <a:latin typeface="Hiragino Kaku Gothic Pro W3" panose="020B0300000000000000" pitchFamily="34" charset="-128"/>
                <a:ea typeface="Hiragino Kaku Gothic Pro W3" panose="020B0300000000000000" pitchFamily="34" charset="-128"/>
              </a:rPr>
              <a:t>...</a:t>
            </a: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・卵を買うときは、今日からこのようなロゴを探してみよう！</a:t>
            </a:r>
            <a:endParaRPr lang="en-US" altLang="ja-JP" dirty="0">
              <a:latin typeface="Hiragino Kaku Gothic Pro W3" panose="020B0300000000000000" pitchFamily="34" charset="-128"/>
              <a:ea typeface="Hiragino Kaku Gothic Pro W3" panose="020B0300000000000000" pitchFamily="34" charset="-128"/>
            </a:endParaRPr>
          </a:p>
        </p:txBody>
      </p:sp>
      <p:pic>
        <p:nvPicPr>
          <p:cNvPr id="9217" name="Picture 1" descr="page12image52761472">
            <a:extLst>
              <a:ext uri="{FF2B5EF4-FFF2-40B4-BE49-F238E27FC236}">
                <a16:creationId xmlns:a16="http://schemas.microsoft.com/office/drawing/2014/main" id="{6067F00F-1D22-594F-8E45-ECD798D6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4069080"/>
            <a:ext cx="30099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2C6C2355-9C04-1544-A10C-D651D7C2277C}"/>
              </a:ext>
            </a:extLst>
          </p:cNvPr>
          <p:cNvPicPr>
            <a:picLocks noChangeAspect="1"/>
          </p:cNvPicPr>
          <p:nvPr/>
        </p:nvPicPr>
        <p:blipFill>
          <a:blip r:embed="rId3"/>
          <a:stretch>
            <a:fillRect/>
          </a:stretch>
        </p:blipFill>
        <p:spPr>
          <a:xfrm>
            <a:off x="8666864" y="1370924"/>
            <a:ext cx="1906772" cy="2234498"/>
          </a:xfrm>
          <a:prstGeom prst="rect">
            <a:avLst/>
          </a:prstGeom>
        </p:spPr>
      </p:pic>
    </p:spTree>
    <p:extLst>
      <p:ext uri="{BB962C8B-B14F-4D97-AF65-F5344CB8AC3E}">
        <p14:creationId xmlns:p14="http://schemas.microsoft.com/office/powerpoint/2010/main" val="77390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637EA3-4B7D-CB4A-B94A-5F00B2009753}"/>
              </a:ext>
            </a:extLst>
          </p:cNvPr>
          <p:cNvSpPr>
            <a:spLocks noGrp="1"/>
          </p:cNvSpPr>
          <p:nvPr>
            <p:ph type="title"/>
          </p:nvPr>
        </p:nvSpPr>
        <p:spPr/>
        <p:txBody>
          <a:bodyPr/>
          <a:lstStyle/>
          <a:p>
            <a:r>
              <a:rPr lang="ja-JP" altLang="en-US">
                <a:latin typeface="Hiragino Kaku Gothic Pro W3" panose="020B0300000000000000" pitchFamily="34" charset="-128"/>
                <a:ea typeface="Hiragino Kaku Gothic Pro W3" panose="020B0300000000000000" pitchFamily="34" charset="-128"/>
              </a:rPr>
              <a:t>＜最後に＞</a:t>
            </a: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3" name="コンテンツ プレースホルダー 2">
            <a:extLst>
              <a:ext uri="{FF2B5EF4-FFF2-40B4-BE49-F238E27FC236}">
                <a16:creationId xmlns:a16="http://schemas.microsoft.com/office/drawing/2014/main" id="{021AC0A7-1A25-B747-91CC-E0541797813D}"/>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・日頃から意識をすることで、私たちの力で少しずつ社会を変えていく事ができる。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・私たちが動物を扱うときに、その動物にとっての動物福祉とは何かを考える。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・私たち人間の利益のためだけに動物を扱うことや、その動物を食べられるためにいるなどという考え方を変えてみる。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a:t>
            </a:r>
            <a:r>
              <a:rPr lang="ja-JP" altLang="en-US">
                <a:solidFill>
                  <a:srgbClr val="FF0000"/>
                </a:solidFill>
                <a:latin typeface="Hiragino Kaku Gothic Pro W3" panose="020B0300000000000000" pitchFamily="34" charset="-128"/>
                <a:ea typeface="Hiragino Kaku Gothic Pro W3" panose="020B0300000000000000" pitchFamily="34" charset="-128"/>
              </a:rPr>
              <a:t>動物も苦しみや痛みを感じる</a:t>
            </a:r>
            <a:r>
              <a:rPr lang="ja-JP" altLang="en-US">
                <a:latin typeface="Hiragino Kaku Gothic Pro W3" panose="020B0300000000000000" pitchFamily="34" charset="-128"/>
                <a:ea typeface="Hiragino Kaku Gothic Pro W3" panose="020B0300000000000000" pitchFamily="34" charset="-128"/>
              </a:rPr>
              <a:t>ことを忘れてはいけない。</a:t>
            </a:r>
            <a:endParaRPr kumimoji="1" lang="ja-JP" altLang="en-US">
              <a:latin typeface="Hiragino Kaku Gothic Pro W3" panose="020B0300000000000000" pitchFamily="34" charset="-128"/>
              <a:ea typeface="Hiragino Kaku Gothic Pro W3" panose="020B0300000000000000" pitchFamily="34" charset="-128"/>
            </a:endParaRPr>
          </a:p>
        </p:txBody>
      </p:sp>
      <p:pic>
        <p:nvPicPr>
          <p:cNvPr id="10241" name="Picture 1" descr="page13image52766880">
            <a:extLst>
              <a:ext uri="{FF2B5EF4-FFF2-40B4-BE49-F238E27FC236}">
                <a16:creationId xmlns:a16="http://schemas.microsoft.com/office/drawing/2014/main" id="{20D45B3A-ECD7-AB4B-AC3E-52628D9D3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205" y="4430587"/>
            <a:ext cx="1282700" cy="128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7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A9F44-5B3B-3E4B-895A-59E828035FE4}"/>
              </a:ext>
            </a:extLst>
          </p:cNvPr>
          <p:cNvSpPr>
            <a:spLocks noGrp="1"/>
          </p:cNvSpPr>
          <p:nvPr>
            <p:ph type="title"/>
          </p:nvPr>
        </p:nvSpPr>
        <p:spPr/>
        <p:txBody>
          <a:bodyPr>
            <a:normAutofit/>
          </a:bodyPr>
          <a:lstStyle/>
          <a:p>
            <a:r>
              <a:rPr kumimoji="1" lang="ja-JP" altLang="en-US">
                <a:latin typeface="Hiragino Kaku Gothic Pro W3" panose="020B0300000000000000" pitchFamily="34" charset="-128"/>
                <a:ea typeface="Hiragino Kaku Gothic Pro W3" panose="020B0300000000000000" pitchFamily="34" charset="-128"/>
              </a:rPr>
              <a:t>＜参考文献＞</a:t>
            </a:r>
          </a:p>
        </p:txBody>
      </p:sp>
      <p:sp>
        <p:nvSpPr>
          <p:cNvPr id="3" name="コンテンツ プレースホルダー 2">
            <a:extLst>
              <a:ext uri="{FF2B5EF4-FFF2-40B4-BE49-F238E27FC236}">
                <a16:creationId xmlns:a16="http://schemas.microsoft.com/office/drawing/2014/main" id="{EAA2B4ED-6B36-B54B-9B72-8506B56EF151}"/>
              </a:ext>
            </a:extLst>
          </p:cNvPr>
          <p:cNvSpPr>
            <a:spLocks noGrp="1"/>
          </p:cNvSpPr>
          <p:nvPr>
            <p:ph idx="1"/>
          </p:nvPr>
        </p:nvSpPr>
        <p:spPr/>
        <p:txBody>
          <a:bodyPr/>
          <a:lstStyle/>
          <a:p>
            <a:pPr marL="0" indent="0">
              <a:buNone/>
            </a:pPr>
            <a:r>
              <a:rPr lang="ja-JP" altLang="en-US">
                <a:latin typeface="MS"/>
              </a:rPr>
              <a:t>・動物看護学教育標準カリキュラム準拠 専門基礎分野 動物福祉学 ・ </a:t>
            </a:r>
            <a:r>
              <a:rPr lang="en" altLang="ja-JP" dirty="0">
                <a:solidFill>
                  <a:srgbClr val="F28E00"/>
                </a:solidFill>
                <a:latin typeface="CenturyGothic"/>
              </a:rPr>
              <a:t>https://</a:t>
            </a:r>
            <a:r>
              <a:rPr lang="en" altLang="ja-JP" dirty="0" err="1">
                <a:solidFill>
                  <a:srgbClr val="F28E00"/>
                </a:solidFill>
                <a:latin typeface="CenturyGothic"/>
              </a:rPr>
              <a:t>www.hopeforanimals.org</a:t>
            </a:r>
            <a:r>
              <a:rPr lang="en" altLang="ja-JP" dirty="0">
                <a:solidFill>
                  <a:srgbClr val="F28E00"/>
                </a:solidFill>
                <a:latin typeface="CenturyGothic"/>
              </a:rPr>
              <a:t>/eggs/what-is-cage-free/ </a:t>
            </a:r>
            <a:endParaRPr lang="en" altLang="ja-JP" dirty="0"/>
          </a:p>
          <a:p>
            <a:pPr marL="0" indent="0">
              <a:buNone/>
            </a:pPr>
            <a:r>
              <a:rPr lang="ja-JP" altLang="en">
                <a:latin typeface="MS"/>
              </a:rPr>
              <a:t>・ </a:t>
            </a:r>
            <a:r>
              <a:rPr lang="en" altLang="ja-JP" dirty="0">
                <a:latin typeface="CenturyGothic"/>
              </a:rPr>
              <a:t>https://</a:t>
            </a:r>
            <a:r>
              <a:rPr lang="en" altLang="ja-JP" dirty="0" err="1">
                <a:latin typeface="CenturyGothic"/>
              </a:rPr>
              <a:t>www.change.org</a:t>
            </a:r>
            <a:r>
              <a:rPr lang="en" altLang="ja-JP" dirty="0">
                <a:latin typeface="CenturyGothic"/>
              </a:rPr>
              <a:t>/p/</a:t>
            </a:r>
            <a:r>
              <a:rPr lang="ja-JP" altLang="en-US">
                <a:latin typeface="MS"/>
              </a:rPr>
              <a:t>私たちの食べる卵を産む鶏を苦しい檻に閉じ込めないでくださ い</a:t>
            </a:r>
            <a:r>
              <a:rPr lang="en-US" altLang="ja-JP" dirty="0">
                <a:latin typeface="CenturyGothic"/>
              </a:rPr>
              <a:t>?</a:t>
            </a:r>
            <a:r>
              <a:rPr lang="en" altLang="ja-JP" dirty="0" err="1">
                <a:latin typeface="CenturyGothic"/>
              </a:rPr>
              <a:t>utm_source</a:t>
            </a:r>
            <a:r>
              <a:rPr lang="en" altLang="ja-JP" dirty="0">
                <a:latin typeface="CenturyGothic"/>
              </a:rPr>
              <a:t>=</a:t>
            </a:r>
            <a:r>
              <a:rPr lang="en" altLang="ja-JP" dirty="0" err="1">
                <a:latin typeface="CenturyGothic"/>
              </a:rPr>
              <a:t>share_petition&amp;utm_medium</a:t>
            </a:r>
            <a:r>
              <a:rPr lang="en" altLang="ja-JP" dirty="0">
                <a:latin typeface="CenturyGothic"/>
              </a:rPr>
              <a:t>=</a:t>
            </a:r>
            <a:r>
              <a:rPr lang="en" altLang="ja-JP" dirty="0" err="1">
                <a:latin typeface="CenturyGothic"/>
              </a:rPr>
              <a:t>custom_url&amp;recruited_by_id</a:t>
            </a:r>
            <a:r>
              <a:rPr lang="en" altLang="ja-JP" dirty="0">
                <a:latin typeface="CenturyGothic"/>
              </a:rPr>
              <a:t>=881c76d0- c08d-012f-2f17-4040496dcccb </a:t>
            </a:r>
            <a:endParaRPr lang="en" altLang="ja-JP" dirty="0"/>
          </a:p>
          <a:p>
            <a:pPr marL="0" indent="0">
              <a:buNone/>
            </a:pPr>
            <a:r>
              <a:rPr lang="ja-JP" altLang="en">
                <a:latin typeface="MS"/>
              </a:rPr>
              <a:t>・ </a:t>
            </a:r>
            <a:r>
              <a:rPr lang="en" altLang="ja-JP" dirty="0">
                <a:solidFill>
                  <a:srgbClr val="F28E00"/>
                </a:solidFill>
                <a:latin typeface="CenturyGothic"/>
              </a:rPr>
              <a:t>https://</a:t>
            </a:r>
            <a:r>
              <a:rPr lang="en" altLang="ja-JP" dirty="0" err="1">
                <a:solidFill>
                  <a:srgbClr val="F28E00"/>
                </a:solidFill>
                <a:latin typeface="CenturyGothic"/>
              </a:rPr>
              <a:t>www.hopeforanimals.org</a:t>
            </a:r>
            <a:r>
              <a:rPr lang="en" altLang="ja-JP" dirty="0">
                <a:solidFill>
                  <a:srgbClr val="F28E00"/>
                </a:solidFill>
                <a:latin typeface="CenturyGothic"/>
              </a:rPr>
              <a:t>/broiler/408/</a:t>
            </a:r>
            <a:br>
              <a:rPr lang="en" altLang="ja-JP" dirty="0">
                <a:solidFill>
                  <a:srgbClr val="F28E00"/>
                </a:solidFill>
                <a:latin typeface="CenturyGothic"/>
              </a:rPr>
            </a:br>
            <a:r>
              <a:rPr lang="ja-JP" altLang="en">
                <a:latin typeface="MS"/>
              </a:rPr>
              <a:t>・ </a:t>
            </a:r>
            <a:r>
              <a:rPr lang="en" altLang="ja-JP" dirty="0">
                <a:solidFill>
                  <a:srgbClr val="F28E00"/>
                </a:solidFill>
                <a:latin typeface="CenturyGothic"/>
              </a:rPr>
              <a:t>https://</a:t>
            </a:r>
            <a:r>
              <a:rPr lang="en" altLang="ja-JP" dirty="0" err="1">
                <a:solidFill>
                  <a:srgbClr val="F28E00"/>
                </a:solidFill>
                <a:latin typeface="CenturyGothic"/>
              </a:rPr>
              <a:t>arcj.org</a:t>
            </a:r>
            <a:r>
              <a:rPr lang="en" altLang="ja-JP" dirty="0">
                <a:solidFill>
                  <a:srgbClr val="F28E00"/>
                </a:solidFill>
                <a:latin typeface="CenturyGothic"/>
              </a:rPr>
              <a:t> </a:t>
            </a:r>
            <a:r>
              <a:rPr lang="en" altLang="ja-JP" dirty="0">
                <a:latin typeface="MS"/>
              </a:rPr>
              <a:t>:</a:t>
            </a:r>
            <a:r>
              <a:rPr lang="ja-JP" altLang="en-US">
                <a:latin typeface="MS"/>
              </a:rPr>
              <a:t>アニマルライツセンター</a:t>
            </a:r>
            <a:r>
              <a:rPr lang="en-US" altLang="ja-JP" dirty="0">
                <a:latin typeface="CenturyGothic"/>
              </a:rPr>
              <a:t>(</a:t>
            </a:r>
            <a:r>
              <a:rPr lang="en" altLang="ja-JP" dirty="0">
                <a:latin typeface="CenturyGothic"/>
              </a:rPr>
              <a:t>HP)</a:t>
            </a:r>
            <a:br>
              <a:rPr lang="en" altLang="ja-JP" dirty="0">
                <a:latin typeface="CenturyGothic"/>
              </a:rPr>
            </a:br>
            <a:r>
              <a:rPr lang="ja-JP" altLang="en">
                <a:latin typeface="MS"/>
              </a:rPr>
              <a:t>・ </a:t>
            </a:r>
            <a:r>
              <a:rPr lang="en" altLang="ja-JP" dirty="0">
                <a:solidFill>
                  <a:srgbClr val="F28E00"/>
                </a:solidFill>
                <a:latin typeface="CenturyGothic"/>
              </a:rPr>
              <a:t>https://</a:t>
            </a:r>
            <a:r>
              <a:rPr lang="en" altLang="ja-JP" dirty="0" err="1">
                <a:solidFill>
                  <a:srgbClr val="F28E00"/>
                </a:solidFill>
                <a:latin typeface="CenturyGothic"/>
              </a:rPr>
              <a:t>www.hopeforanimals.org</a:t>
            </a:r>
            <a:r>
              <a:rPr lang="en" altLang="ja-JP" dirty="0">
                <a:solidFill>
                  <a:srgbClr val="F28E00"/>
                </a:solidFill>
                <a:latin typeface="CenturyGothic"/>
              </a:rPr>
              <a:t> </a:t>
            </a:r>
            <a:r>
              <a:rPr lang="en" altLang="ja-JP" dirty="0">
                <a:latin typeface="CenturyGothic"/>
              </a:rPr>
              <a:t>:HOPE for ANIMALS (HP) </a:t>
            </a:r>
            <a:endParaRPr lang="en" altLang="ja-JP" dirty="0"/>
          </a:p>
          <a:p>
            <a:pPr marL="0" indent="0">
              <a:buNone/>
            </a:pPr>
            <a:endParaRPr kumimoji="1" lang="ja-JP" altLang="en-US"/>
          </a:p>
        </p:txBody>
      </p:sp>
    </p:spTree>
    <p:extLst>
      <p:ext uri="{BB962C8B-B14F-4D97-AF65-F5344CB8AC3E}">
        <p14:creationId xmlns:p14="http://schemas.microsoft.com/office/powerpoint/2010/main" val="275593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F11ED-0273-2E44-AA62-CB3614C0F011}"/>
              </a:ext>
            </a:extLst>
          </p:cNvPr>
          <p:cNvSpPr>
            <a:spLocks noGrp="1"/>
          </p:cNvSpPr>
          <p:nvPr>
            <p:ph type="title"/>
          </p:nvPr>
        </p:nvSpPr>
        <p:spPr/>
        <p:txBody>
          <a:bodyPr/>
          <a:lstStyle/>
          <a:p>
            <a:r>
              <a:rPr kumimoji="1" lang="ja-JP" altLang="en-US">
                <a:latin typeface="Hiragino Kaku Gothic Pro W3" panose="020B0300000000000000" pitchFamily="34" charset="-128"/>
                <a:ea typeface="Hiragino Kaku Gothic Pro W3" panose="020B0300000000000000" pitchFamily="34" charset="-128"/>
              </a:rPr>
              <a:t>＜動物福祉とは＞</a:t>
            </a:r>
          </a:p>
        </p:txBody>
      </p:sp>
      <p:sp>
        <p:nvSpPr>
          <p:cNvPr id="3" name="コンテンツ プレースホルダー 2">
            <a:extLst>
              <a:ext uri="{FF2B5EF4-FFF2-40B4-BE49-F238E27FC236}">
                <a16:creationId xmlns:a16="http://schemas.microsoft.com/office/drawing/2014/main" id="{D8FD191D-FD06-F840-87E2-7F27D641AC75}"/>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・動物福祉　</a:t>
            </a:r>
            <a:r>
              <a:rPr kumimoji="1" lang="en-US" altLang="ja-JP" dirty="0">
                <a:latin typeface="Hiragino Kaku Gothic Pro W3" panose="020B0300000000000000" pitchFamily="34" charset="-128"/>
                <a:ea typeface="Hiragino Kaku Gothic Pro W3" panose="020B0300000000000000" pitchFamily="34" charset="-128"/>
              </a:rPr>
              <a:t>animal welfare</a:t>
            </a:r>
            <a:r>
              <a:rPr lang="ja-JP" altLang="en-US">
                <a:latin typeface="Hiragino Kaku Gothic Pro W3" panose="020B0300000000000000" pitchFamily="34" charset="-128"/>
                <a:ea typeface="Hiragino Kaku Gothic Pro W3" panose="020B0300000000000000" pitchFamily="34" charset="-128"/>
              </a:rPr>
              <a:t> の定義</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　</a:t>
            </a:r>
            <a:r>
              <a:rPr lang="ja-JP" altLang="en-US" sz="2000">
                <a:latin typeface="Hiragino Kaku Gothic Pro W3" panose="020B0300000000000000" pitchFamily="34" charset="-128"/>
                <a:ea typeface="Hiragino Kaku Gothic Pro W3" panose="020B0300000000000000" pitchFamily="34" charset="-128"/>
              </a:rPr>
              <a:t>「人が世話や管理をしたり、あるいは何らかの影響を及ぼしたりする動物あるいは　　　動物集団について、</a:t>
            </a:r>
            <a:r>
              <a:rPr lang="ja-JP" altLang="en-US" sz="2000">
                <a:solidFill>
                  <a:srgbClr val="FF0000"/>
                </a:solidFill>
                <a:latin typeface="Hiragino Kaku Gothic Pro W3" panose="020B0300000000000000" pitchFamily="34" charset="-128"/>
                <a:ea typeface="Hiragino Kaku Gothic Pro W3" panose="020B0300000000000000" pitchFamily="34" charset="-128"/>
              </a:rPr>
              <a:t>その生理的、環境的、栄養的、行動的、社会的な欲求が満たされることによってもたらされる幸福（ウェルビーイング</a:t>
            </a:r>
            <a:r>
              <a:rPr lang="en-US" altLang="ja-JP" sz="2000" dirty="0">
                <a:solidFill>
                  <a:srgbClr val="FF0000"/>
                </a:solidFill>
                <a:latin typeface="Hiragino Kaku Gothic Pro W3" panose="020B0300000000000000" pitchFamily="34" charset="-128"/>
                <a:ea typeface="Hiragino Kaku Gothic Pro W3" panose="020B0300000000000000" pitchFamily="34" charset="-128"/>
              </a:rPr>
              <a:t> well-being</a:t>
            </a:r>
            <a:r>
              <a:rPr lang="ja-JP" altLang="en-US" sz="2000">
                <a:solidFill>
                  <a:srgbClr val="FF0000"/>
                </a:solidFill>
                <a:latin typeface="Hiragino Kaku Gothic Pro W3" panose="020B0300000000000000" pitchFamily="34" charset="-128"/>
                <a:ea typeface="Hiragino Kaku Gothic Pro W3" panose="020B0300000000000000" pitchFamily="34" charset="-128"/>
              </a:rPr>
              <a:t>）の状態</a:t>
            </a:r>
            <a:r>
              <a:rPr lang="ja-JP" altLang="en-US">
                <a:latin typeface="Hiragino Kaku Gothic Pro W3" panose="020B0300000000000000" pitchFamily="34" charset="-128"/>
                <a:ea typeface="Hiragino Kaku Gothic Pro W3" panose="020B0300000000000000" pitchFamily="34" charset="-128"/>
              </a:rPr>
              <a:t>」</a:t>
            </a:r>
            <a:endParaRPr kumimoji="1" lang="ja-JP" altLang="en-US">
              <a:latin typeface="Hiragino Kaku Gothic Pro W3" panose="020B0300000000000000" pitchFamily="34" charset="-128"/>
              <a:ea typeface="Hiragino Kaku Gothic Pro W3" panose="020B0300000000000000" pitchFamily="34" charset="-128"/>
            </a:endParaRPr>
          </a:p>
        </p:txBody>
      </p:sp>
      <p:pic>
        <p:nvPicPr>
          <p:cNvPr id="3074" name="Picture 2" descr="page2image52769584">
            <a:extLst>
              <a:ext uri="{FF2B5EF4-FFF2-40B4-BE49-F238E27FC236}">
                <a16:creationId xmlns:a16="http://schemas.microsoft.com/office/drawing/2014/main" id="{DC4545FA-B80D-654A-BBA4-7EC86A63B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589" y="3891516"/>
            <a:ext cx="1599195" cy="187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43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D1815-7FEF-124C-A8A1-D806A8E9FC1A}"/>
              </a:ext>
            </a:extLst>
          </p:cNvPr>
          <p:cNvSpPr>
            <a:spLocks noGrp="1"/>
          </p:cNvSpPr>
          <p:nvPr>
            <p:ph type="title"/>
          </p:nvPr>
        </p:nvSpPr>
        <p:spPr/>
        <p:txBody>
          <a:bodyPr/>
          <a:lstStyle/>
          <a:p>
            <a:r>
              <a:rPr kumimoji="1" lang="ja-JP" altLang="en-US">
                <a:latin typeface="Hiragino Kaku Gothic Pro W3" panose="020B0300000000000000" pitchFamily="34" charset="-128"/>
                <a:ea typeface="Hiragino Kaku Gothic Pro W3" panose="020B0300000000000000" pitchFamily="34" charset="-128"/>
              </a:rPr>
              <a:t>＜動物福祉とは＞</a:t>
            </a:r>
          </a:p>
        </p:txBody>
      </p:sp>
      <p:sp>
        <p:nvSpPr>
          <p:cNvPr id="3" name="コンテンツ プレースホルダー 2">
            <a:extLst>
              <a:ext uri="{FF2B5EF4-FFF2-40B4-BE49-F238E27FC236}">
                <a16:creationId xmlns:a16="http://schemas.microsoft.com/office/drawing/2014/main" id="{2E986549-2DE6-ED49-BB9A-F18B42F3971B}"/>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en-US" altLang="ja-JP" dirty="0">
                <a:latin typeface="Hiragino Kaku Gothic Pro W3" panose="020B0300000000000000" pitchFamily="34" charset="-128"/>
                <a:ea typeface="Hiragino Kaku Gothic Pro W3" panose="020B0300000000000000" pitchFamily="34" charset="-128"/>
              </a:rPr>
              <a:t>welfare</a:t>
            </a:r>
            <a:r>
              <a:rPr kumimoji="1" lang="ja-JP" altLang="en-US">
                <a:latin typeface="Hiragino Kaku Gothic Pro W3" panose="020B0300000000000000" pitchFamily="34" charset="-128"/>
                <a:ea typeface="Hiragino Kaku Gothic Pro W3" panose="020B0300000000000000" pitchFamily="34" charset="-128"/>
              </a:rPr>
              <a:t>とは、もとも</a:t>
            </a:r>
            <a:r>
              <a:rPr lang="ja-JP" altLang="en-US">
                <a:latin typeface="Hiragino Kaku Gothic Pro W3" panose="020B0300000000000000" pitchFamily="34" charset="-128"/>
                <a:ea typeface="Hiragino Kaku Gothic Pro W3" panose="020B0300000000000000" pitchFamily="34" charset="-128"/>
              </a:rPr>
              <a:t>と「幸福」や「幸せ」を意味しているが、動物福祉という考えを大前提として、人が動物を利用することは許容される。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・つまり、展示動物、家畜動物、実験動物、愛玩動物、野生動物の多くの動物は、人間の利益のために動物本来の行動や寿命などが大きく規制されている。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・さらに、動物の感じる苦痛を軽減、除去することにできる限り配慮しようとする。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　（安楽死など）</a:t>
            </a:r>
          </a:p>
        </p:txBody>
      </p:sp>
      <p:pic>
        <p:nvPicPr>
          <p:cNvPr id="4" name="Picture 1" descr="page3image52775984">
            <a:extLst>
              <a:ext uri="{FF2B5EF4-FFF2-40B4-BE49-F238E27FC236}">
                <a16:creationId xmlns:a16="http://schemas.microsoft.com/office/drawing/2014/main" id="{BBF31454-93C2-E04A-B6E1-48A831E62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700" y="4373906"/>
            <a:ext cx="18415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61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E64B57B6-F3AE-9040-947A-8A7BFFB21EFD}"/>
              </a:ext>
            </a:extLst>
          </p:cNvPr>
          <p:cNvPicPr>
            <a:picLocks noGrp="1" noChangeAspect="1"/>
          </p:cNvPicPr>
          <p:nvPr>
            <p:ph idx="1"/>
          </p:nvPr>
        </p:nvPicPr>
        <p:blipFill>
          <a:blip r:embed="rId2"/>
          <a:stretch>
            <a:fillRect/>
          </a:stretch>
        </p:blipFill>
        <p:spPr>
          <a:xfrm>
            <a:off x="510136" y="375640"/>
            <a:ext cx="8145554" cy="5141520"/>
          </a:xfrm>
        </p:spPr>
      </p:pic>
      <p:pic>
        <p:nvPicPr>
          <p:cNvPr id="5" name="図 4">
            <a:extLst>
              <a:ext uri="{FF2B5EF4-FFF2-40B4-BE49-F238E27FC236}">
                <a16:creationId xmlns:a16="http://schemas.microsoft.com/office/drawing/2014/main" id="{18358427-AF92-EC46-A560-42BC9E3ABD0B}"/>
              </a:ext>
            </a:extLst>
          </p:cNvPr>
          <p:cNvPicPr>
            <a:picLocks noChangeAspect="1"/>
          </p:cNvPicPr>
          <p:nvPr/>
        </p:nvPicPr>
        <p:blipFill>
          <a:blip r:embed="rId3"/>
          <a:stretch>
            <a:fillRect/>
          </a:stretch>
        </p:blipFill>
        <p:spPr>
          <a:xfrm>
            <a:off x="7055120" y="3429000"/>
            <a:ext cx="4626744" cy="3050969"/>
          </a:xfrm>
          <a:prstGeom prst="rect">
            <a:avLst/>
          </a:prstGeom>
        </p:spPr>
      </p:pic>
    </p:spTree>
    <p:extLst>
      <p:ext uri="{BB962C8B-B14F-4D97-AF65-F5344CB8AC3E}">
        <p14:creationId xmlns:p14="http://schemas.microsoft.com/office/powerpoint/2010/main" val="44188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97D00-33E5-EA43-A1A6-AC5541F5029E}"/>
              </a:ext>
            </a:extLst>
          </p:cNvPr>
          <p:cNvSpPr>
            <a:spLocks noGrp="1"/>
          </p:cNvSpPr>
          <p:nvPr>
            <p:ph type="title"/>
          </p:nvPr>
        </p:nvSpPr>
        <p:spPr>
          <a:xfrm>
            <a:off x="1066800" y="663859"/>
            <a:ext cx="10058400" cy="1371600"/>
          </a:xfrm>
        </p:spPr>
        <p:txBody>
          <a:bodyPr/>
          <a:lstStyle/>
          <a:p>
            <a:r>
              <a:rPr kumimoji="1" lang="ja-JP" altLang="en-US">
                <a:latin typeface="Hiragino Kaku Gothic Pro W3" panose="020B0300000000000000" pitchFamily="34" charset="-128"/>
                <a:ea typeface="Hiragino Kaku Gothic Pro W3" panose="020B0300000000000000" pitchFamily="34" charset="-128"/>
              </a:rPr>
              <a:t>＜これが日本の現状＞</a:t>
            </a:r>
          </a:p>
        </p:txBody>
      </p:sp>
      <p:sp>
        <p:nvSpPr>
          <p:cNvPr id="3" name="コンテンツ プレースホルダー 2">
            <a:extLst>
              <a:ext uri="{FF2B5EF4-FFF2-40B4-BE49-F238E27FC236}">
                <a16:creationId xmlns:a16="http://schemas.microsoft.com/office/drawing/2014/main" id="{A3F07894-8CC0-C245-B49C-BB9F1A094AAA}"/>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・私たちが毎日のように食べている卵を産む鶏が飼育されているところ（養鶏場）</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・この鶏たちは、</a:t>
            </a:r>
            <a:r>
              <a:rPr kumimoji="1" lang="en-US" altLang="ja-JP" dirty="0">
                <a:solidFill>
                  <a:srgbClr val="FF0000"/>
                </a:solidFill>
                <a:latin typeface="Hiragino Kaku Gothic Pro W3" panose="020B0300000000000000" pitchFamily="34" charset="-128"/>
                <a:ea typeface="Hiragino Kaku Gothic Pro W3" panose="020B0300000000000000" pitchFamily="34" charset="-128"/>
              </a:rPr>
              <a:t>20</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センチ四方の身動きが取れないワイヤーの檻</a:t>
            </a:r>
            <a:r>
              <a:rPr kumimoji="1" lang="ja-JP" altLang="en-US">
                <a:latin typeface="Hiragino Kaku Gothic Pro W3" panose="020B0300000000000000" pitchFamily="34" charset="-128"/>
                <a:ea typeface="Hiragino Kaku Gothic Pro W3" panose="020B0300000000000000" pitchFamily="34" charset="-128"/>
              </a:rPr>
              <a:t>に閉じ込められている。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　（実際に</a:t>
            </a:r>
            <a:r>
              <a:rPr lang="en-US" altLang="ja-JP" dirty="0">
                <a:latin typeface="Hiragino Kaku Gothic Pro W3" panose="020B0300000000000000" pitchFamily="34" charset="-128"/>
                <a:ea typeface="Hiragino Kaku Gothic Pro W3" panose="020B0300000000000000" pitchFamily="34" charset="-128"/>
              </a:rPr>
              <a:t>20</a:t>
            </a:r>
            <a:r>
              <a:rPr lang="ja-JP" altLang="en-US">
                <a:latin typeface="Hiragino Kaku Gothic Pro W3" panose="020B0300000000000000" pitchFamily="34" charset="-128"/>
                <a:ea typeface="Hiragino Kaku Gothic Pro W3" panose="020B0300000000000000" pitchFamily="34" charset="-128"/>
              </a:rPr>
              <a:t>センチを測ってみよう！）</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・このようにワイヤーでできたケージの中に</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鶏を入れて飼育する方法を</a:t>
            </a:r>
            <a:r>
              <a:rPr lang="ja-JP" altLang="en-US">
                <a:solidFill>
                  <a:srgbClr val="FF0000"/>
                </a:solidFill>
                <a:latin typeface="Hiragino Kaku Gothic Pro W3" panose="020B0300000000000000" pitchFamily="34" charset="-128"/>
                <a:ea typeface="Hiragino Kaku Gothic Pro W3" panose="020B0300000000000000" pitchFamily="34" charset="-128"/>
              </a:rPr>
              <a:t>バタリーケージ</a:t>
            </a:r>
            <a:r>
              <a:rPr lang="ja-JP" altLang="en-US">
                <a:latin typeface="Hiragino Kaku Gothic Pro W3" panose="020B0300000000000000" pitchFamily="34" charset="-128"/>
                <a:ea typeface="Hiragino Kaku Gothic Pro W3" panose="020B0300000000000000" pitchFamily="34" charset="-128"/>
              </a:rPr>
              <a:t>と呼ぶ。</a:t>
            </a:r>
            <a:endParaRPr kumimoji="1" lang="ja-JP" altLang="en-US">
              <a:latin typeface="Hiragino Kaku Gothic Pro W3" panose="020B0300000000000000" pitchFamily="34" charset="-128"/>
              <a:ea typeface="Hiragino Kaku Gothic Pro W3" panose="020B0300000000000000" pitchFamily="34" charset="-128"/>
            </a:endParaRPr>
          </a:p>
        </p:txBody>
      </p:sp>
      <p:pic>
        <p:nvPicPr>
          <p:cNvPr id="5" name="図 4">
            <a:extLst>
              <a:ext uri="{FF2B5EF4-FFF2-40B4-BE49-F238E27FC236}">
                <a16:creationId xmlns:a16="http://schemas.microsoft.com/office/drawing/2014/main" id="{706FBDE0-2669-D54A-BE78-D9CC6C33A7B6}"/>
              </a:ext>
            </a:extLst>
          </p:cNvPr>
          <p:cNvPicPr>
            <a:picLocks noChangeAspect="1"/>
          </p:cNvPicPr>
          <p:nvPr/>
        </p:nvPicPr>
        <p:blipFill>
          <a:blip r:embed="rId2"/>
          <a:stretch>
            <a:fillRect/>
          </a:stretch>
        </p:blipFill>
        <p:spPr>
          <a:xfrm>
            <a:off x="8033782" y="3750634"/>
            <a:ext cx="2373331" cy="2373331"/>
          </a:xfrm>
          <a:prstGeom prst="rect">
            <a:avLst/>
          </a:prstGeom>
        </p:spPr>
      </p:pic>
    </p:spTree>
    <p:extLst>
      <p:ext uri="{BB962C8B-B14F-4D97-AF65-F5344CB8AC3E}">
        <p14:creationId xmlns:p14="http://schemas.microsoft.com/office/powerpoint/2010/main" val="64506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1CAF5-81AE-264A-B5A2-62539F5772D1}"/>
              </a:ext>
            </a:extLst>
          </p:cNvPr>
          <p:cNvSpPr>
            <a:spLocks noGrp="1"/>
          </p:cNvSpPr>
          <p:nvPr>
            <p:ph type="title"/>
          </p:nvPr>
        </p:nvSpPr>
        <p:spPr/>
        <p:txBody>
          <a:bodyPr/>
          <a:lstStyle/>
          <a:p>
            <a:r>
              <a:rPr kumimoji="1" lang="ja-JP" altLang="en-US">
                <a:latin typeface="Hiragino Kaku Gothic Pro W3" panose="020B0300000000000000" pitchFamily="34" charset="-128"/>
                <a:ea typeface="Hiragino Kaku Gothic Pro W3" panose="020B0300000000000000" pitchFamily="34" charset="-128"/>
              </a:rPr>
              <a:t>＜鶏ってどんな動物？＞</a:t>
            </a:r>
          </a:p>
        </p:txBody>
      </p:sp>
      <p:sp>
        <p:nvSpPr>
          <p:cNvPr id="3" name="コンテンツ プレースホルダー 2">
            <a:extLst>
              <a:ext uri="{FF2B5EF4-FFF2-40B4-BE49-F238E27FC236}">
                <a16:creationId xmlns:a16="http://schemas.microsoft.com/office/drawing/2014/main" id="{C5591D9C-D721-A64D-AF99-5F7201593A01}"/>
              </a:ext>
            </a:extLst>
          </p:cNvPr>
          <p:cNvSpPr>
            <a:spLocks noGrp="1"/>
          </p:cNvSpPr>
          <p:nvPr>
            <p:ph idx="1"/>
          </p:nvPr>
        </p:nvSpPr>
        <p:spPr>
          <a:xfrm>
            <a:off x="1066800" y="2103120"/>
            <a:ext cx="10058400" cy="4446536"/>
          </a:xfrm>
        </p:spPr>
        <p:txBody>
          <a:bodyPr>
            <a:normAutofit/>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・とても勇敢で賢く、</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コミュニティを形成</a:t>
            </a:r>
            <a:r>
              <a:rPr kumimoji="1" lang="ja-JP" altLang="en-US">
                <a:latin typeface="Hiragino Kaku Gothic Pro W3" panose="020B0300000000000000" pitchFamily="34" charset="-128"/>
                <a:ea typeface="Hiragino Kaku Gothic Pro W3" panose="020B0300000000000000" pitchFamily="34" charset="-128"/>
              </a:rPr>
              <a:t>しながら生活をする。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仲間を認識</a:t>
            </a:r>
            <a:r>
              <a:rPr kumimoji="1" lang="ja-JP" altLang="en-US">
                <a:latin typeface="Hiragino Kaku Gothic Pro W3" panose="020B0300000000000000" pitchFamily="34" charset="-128"/>
                <a:ea typeface="Hiragino Kaku Gothic Pro W3" panose="020B0300000000000000" pitchFamily="34" charset="-128"/>
              </a:rPr>
              <a:t>し、顔の特徴を見分ける。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・母親は、</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材料をかき集めてすを作りその中で卵を産む</a:t>
            </a:r>
            <a:r>
              <a:rPr kumimoji="1" lang="ja-JP" altLang="en-US">
                <a:latin typeface="Hiragino Kaku Gothic Pro W3" panose="020B0300000000000000" pitchFamily="34" charset="-128"/>
                <a:ea typeface="Hiragino Kaku Gothic Pro W3" panose="020B0300000000000000" pitchFamily="34" charset="-128"/>
              </a:rPr>
              <a:t>。しかし、材料を得られないと大きなストレスになる。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砂浴び</a:t>
            </a:r>
            <a:r>
              <a:rPr kumimoji="1" lang="ja-JP" altLang="en-US">
                <a:latin typeface="Hiragino Kaku Gothic Pro W3" panose="020B0300000000000000" pitchFamily="34" charset="-128"/>
                <a:ea typeface="Hiragino Kaku Gothic Pro W3" panose="020B0300000000000000" pitchFamily="34" charset="-128"/>
              </a:rPr>
              <a:t>をする。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　</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これは、砂浴びをする事で羽を清潔に保ち、ダニなどの寄生虫を落とす。</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a:t>
            </a:r>
            <a:r>
              <a:rPr lang="en-US" altLang="ja-JP" dirty="0">
                <a:latin typeface="Hiragino Kaku Gothic Pro W3" panose="020B0300000000000000" pitchFamily="34" charset="-128"/>
                <a:ea typeface="Hiragino Kaku Gothic Pro W3" panose="020B0300000000000000" pitchFamily="34" charset="-128"/>
              </a:rPr>
              <a:t>1</a:t>
            </a:r>
            <a:r>
              <a:rPr lang="ja-JP" altLang="en-US">
                <a:latin typeface="Hiragino Kaku Gothic Pro W3" panose="020B0300000000000000" pitchFamily="34" charset="-128"/>
                <a:ea typeface="Hiragino Kaku Gothic Pro W3" panose="020B0300000000000000" pitchFamily="34" charset="-128"/>
              </a:rPr>
              <a:t>日に１万回から</a:t>
            </a:r>
            <a:r>
              <a:rPr lang="en-US" altLang="ja-JP" dirty="0">
                <a:latin typeface="Hiragino Kaku Gothic Pro W3" panose="020B0300000000000000" pitchFamily="34" charset="-128"/>
                <a:ea typeface="Hiragino Kaku Gothic Pro W3" panose="020B0300000000000000" pitchFamily="34" charset="-128"/>
              </a:rPr>
              <a:t>1</a:t>
            </a:r>
            <a:r>
              <a:rPr lang="ja-JP" altLang="en-US">
                <a:latin typeface="Hiragino Kaku Gothic Pro W3" panose="020B0300000000000000" pitchFamily="34" charset="-128"/>
                <a:ea typeface="Hiragino Kaku Gothic Pro W3" panose="020B0300000000000000" pitchFamily="34" charset="-128"/>
              </a:rPr>
              <a:t>万</a:t>
            </a:r>
            <a:r>
              <a:rPr lang="en-US" altLang="ja-JP" dirty="0">
                <a:latin typeface="Hiragino Kaku Gothic Pro W3" panose="020B0300000000000000" pitchFamily="34" charset="-128"/>
                <a:ea typeface="Hiragino Kaku Gothic Pro W3" panose="020B0300000000000000" pitchFamily="34" charset="-128"/>
              </a:rPr>
              <a:t>5</a:t>
            </a:r>
            <a:r>
              <a:rPr lang="ja-JP" altLang="en-US">
                <a:latin typeface="Hiragino Kaku Gothic Pro W3" panose="020B0300000000000000" pitchFamily="34" charset="-128"/>
                <a:ea typeface="Hiragino Kaku Gothic Pro W3" panose="020B0300000000000000" pitchFamily="34" charset="-128"/>
              </a:rPr>
              <a:t>千回、</a:t>
            </a:r>
            <a:r>
              <a:rPr lang="ja-JP" altLang="en-US">
                <a:solidFill>
                  <a:srgbClr val="FF0000"/>
                </a:solidFill>
                <a:latin typeface="Hiragino Kaku Gothic Pro W3" panose="020B0300000000000000" pitchFamily="34" charset="-128"/>
                <a:ea typeface="Hiragino Kaku Gothic Pro W3" panose="020B0300000000000000" pitchFamily="34" charset="-128"/>
              </a:rPr>
              <a:t>地面や草をつつき、探索をしたり餌を探して過ごす</a:t>
            </a:r>
            <a:r>
              <a:rPr lang="ja-JP" altLang="en-US">
                <a:latin typeface="Hiragino Kaku Gothic Pro W3" panose="020B0300000000000000" pitchFamily="34" charset="-128"/>
                <a:ea typeface="Hiragino Kaku Gothic Pro W3" panose="020B0300000000000000" pitchFamily="34" charset="-128"/>
              </a:rPr>
              <a:t>。</a:t>
            </a:r>
            <a:endParaRPr kumimoji="1" lang="ja-JP" altLang="en-US">
              <a:latin typeface="Hiragino Kaku Gothic Pro W3" panose="020B0300000000000000" pitchFamily="34" charset="-128"/>
              <a:ea typeface="Hiragino Kaku Gothic Pro W3" panose="020B0300000000000000" pitchFamily="34" charset="-128"/>
            </a:endParaRPr>
          </a:p>
        </p:txBody>
      </p:sp>
      <p:pic>
        <p:nvPicPr>
          <p:cNvPr id="6145" name="Picture 1" descr="page6image52761888">
            <a:extLst>
              <a:ext uri="{FF2B5EF4-FFF2-40B4-BE49-F238E27FC236}">
                <a16:creationId xmlns:a16="http://schemas.microsoft.com/office/drawing/2014/main" id="{73861C41-D971-BA48-8DE1-BC7994E3D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214" y="1512570"/>
            <a:ext cx="1181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ge6image52770832">
            <a:extLst>
              <a:ext uri="{FF2B5EF4-FFF2-40B4-BE49-F238E27FC236}">
                <a16:creationId xmlns:a16="http://schemas.microsoft.com/office/drawing/2014/main" id="{304CA585-9912-DC42-BB5A-711C6B354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707" y="151257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3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8D0A29-B368-1E46-957A-C2FDCC52EC56}"/>
              </a:ext>
            </a:extLst>
          </p:cNvPr>
          <p:cNvSpPr>
            <a:spLocks noGrp="1"/>
          </p:cNvSpPr>
          <p:nvPr>
            <p:ph type="title"/>
          </p:nvPr>
        </p:nvSpPr>
        <p:spPr/>
        <p:txBody>
          <a:bodyPr/>
          <a:lstStyle/>
          <a:p>
            <a:r>
              <a:rPr kumimoji="1" lang="ja-JP" altLang="en-US">
                <a:latin typeface="Hiragino Kaku Gothic Pro W3" panose="020B0300000000000000" pitchFamily="34" charset="-128"/>
                <a:ea typeface="Hiragino Kaku Gothic Pro W3" panose="020B0300000000000000" pitchFamily="34" charset="-128"/>
              </a:rPr>
              <a:t>＜なぜ、バタリーケージなのか＞</a:t>
            </a:r>
          </a:p>
        </p:txBody>
      </p:sp>
      <p:sp>
        <p:nvSpPr>
          <p:cNvPr id="3" name="コンテンツ プレースホルダー 2">
            <a:extLst>
              <a:ext uri="{FF2B5EF4-FFF2-40B4-BE49-F238E27FC236}">
                <a16:creationId xmlns:a16="http://schemas.microsoft.com/office/drawing/2014/main" id="{0123820A-2D91-2243-96F1-C962CC30E47F}"/>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人間の利益</a:t>
            </a:r>
            <a:r>
              <a:rPr kumimoji="1" lang="ja-JP" altLang="en-US">
                <a:latin typeface="Hiragino Kaku Gothic Pro W3" panose="020B0300000000000000" pitchFamily="34" charset="-128"/>
                <a:ea typeface="Hiragino Kaku Gothic Pro W3" panose="020B0300000000000000" pitchFamily="34" charset="-128"/>
              </a:rPr>
              <a:t>のため</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小スペース</a:t>
            </a:r>
            <a:r>
              <a:rPr lang="ja-JP" altLang="en-US">
                <a:latin typeface="Hiragino Kaku Gothic Pro W3" panose="020B0300000000000000" pitchFamily="34" charset="-128"/>
                <a:ea typeface="Hiragino Kaku Gothic Pro W3" panose="020B0300000000000000" pitchFamily="34" charset="-128"/>
              </a:rPr>
              <a:t>で多くの鶏を飼育＝</a:t>
            </a:r>
            <a:r>
              <a:rPr lang="ja-JP" altLang="en-US">
                <a:solidFill>
                  <a:srgbClr val="FF0000"/>
                </a:solidFill>
                <a:latin typeface="Hiragino Kaku Gothic Pro W3" panose="020B0300000000000000" pitchFamily="34" charset="-128"/>
                <a:ea typeface="Hiragino Kaku Gothic Pro W3" panose="020B0300000000000000" pitchFamily="34" charset="-128"/>
              </a:rPr>
              <a:t>多くの卵を得る</a:t>
            </a:r>
            <a:r>
              <a:rPr lang="ja-JP" altLang="en-US">
                <a:latin typeface="Hiragino Kaku Gothic Pro W3" panose="020B0300000000000000" pitchFamily="34" charset="-128"/>
                <a:ea typeface="Hiragino Kaku Gothic Pro W3" panose="020B0300000000000000" pitchFamily="34" charset="-128"/>
              </a:rPr>
              <a:t>事ができる</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a:t>
            </a:r>
            <a:r>
              <a:rPr lang="ja-JP" altLang="en-US">
                <a:solidFill>
                  <a:srgbClr val="FF0000"/>
                </a:solidFill>
                <a:latin typeface="Hiragino Kaku Gothic Pro W3" panose="020B0300000000000000" pitchFamily="34" charset="-128"/>
                <a:ea typeface="Hiragino Kaku Gothic Pro W3" panose="020B0300000000000000" pitchFamily="34" charset="-128"/>
              </a:rPr>
              <a:t>安価</a:t>
            </a:r>
            <a:r>
              <a:rPr lang="ja-JP" altLang="en-US">
                <a:latin typeface="Hiragino Kaku Gothic Pro W3" panose="020B0300000000000000" pitchFamily="34" charset="-128"/>
                <a:ea typeface="Hiragino Kaku Gothic Pro W3" panose="020B0300000000000000" pitchFamily="34" charset="-128"/>
              </a:rPr>
              <a:t>で売る事が可能</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・安ければやすほど、</a:t>
            </a:r>
            <a:r>
              <a:rPr lang="ja-JP" altLang="en-US">
                <a:solidFill>
                  <a:srgbClr val="FF0000"/>
                </a:solidFill>
                <a:latin typeface="Hiragino Kaku Gothic Pro W3" panose="020B0300000000000000" pitchFamily="34" charset="-128"/>
                <a:ea typeface="Hiragino Kaku Gothic Pro W3" panose="020B0300000000000000" pitchFamily="34" charset="-128"/>
              </a:rPr>
              <a:t>たくさんの消費者が買う</a:t>
            </a:r>
            <a:endParaRPr kumimoji="1" lang="ja-JP" altLang="en-US">
              <a:solidFill>
                <a:srgbClr val="FF0000"/>
              </a:solidFill>
              <a:latin typeface="Hiragino Kaku Gothic Pro W3" panose="020B0300000000000000" pitchFamily="34" charset="-128"/>
              <a:ea typeface="Hiragino Kaku Gothic Pro W3" panose="020B0300000000000000" pitchFamily="34" charset="-128"/>
            </a:endParaRPr>
          </a:p>
        </p:txBody>
      </p:sp>
      <p:pic>
        <p:nvPicPr>
          <p:cNvPr id="7169" name="Picture 1" descr="page7image52769168">
            <a:extLst>
              <a:ext uri="{FF2B5EF4-FFF2-40B4-BE49-F238E27FC236}">
                <a16:creationId xmlns:a16="http://schemas.microsoft.com/office/drawing/2014/main" id="{DF6928BE-D710-2E42-83F0-2D7F1B6DF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125" y="3856567"/>
            <a:ext cx="1957425" cy="168396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age7image52757520">
            <a:extLst>
              <a:ext uri="{FF2B5EF4-FFF2-40B4-BE49-F238E27FC236}">
                <a16:creationId xmlns:a16="http://schemas.microsoft.com/office/drawing/2014/main" id="{9AB5E5BB-5B20-484D-BD7F-7BB876BFE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387" y="3155074"/>
            <a:ext cx="15621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page7image52760432">
            <a:extLst>
              <a:ext uri="{FF2B5EF4-FFF2-40B4-BE49-F238E27FC236}">
                <a16:creationId xmlns:a16="http://schemas.microsoft.com/office/drawing/2014/main" id="{FDD17AF5-E1AE-5C46-9641-5D633140C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538" y="3064753"/>
            <a:ext cx="1460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age7image52765424">
            <a:extLst>
              <a:ext uri="{FF2B5EF4-FFF2-40B4-BE49-F238E27FC236}">
                <a16:creationId xmlns:a16="http://schemas.microsoft.com/office/drawing/2014/main" id="{897B615B-BAF9-AC46-8C0F-960D3B25B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701" y="4122243"/>
            <a:ext cx="16129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FE926-BF01-EA46-970E-9D7DBE3CC859}"/>
              </a:ext>
            </a:extLst>
          </p:cNvPr>
          <p:cNvSpPr>
            <a:spLocks noGrp="1"/>
          </p:cNvSpPr>
          <p:nvPr>
            <p:ph type="title"/>
          </p:nvPr>
        </p:nvSpPr>
        <p:spPr/>
        <p:txBody>
          <a:bodyPr>
            <a:normAutofit fontScale="90000"/>
          </a:bodyPr>
          <a:lstStyle/>
          <a:p>
            <a:r>
              <a:rPr kumimoji="1" lang="ja-JP" altLang="en-US">
                <a:latin typeface="Hiragino Kaku Gothic Pro W3" panose="020B0300000000000000" pitchFamily="34" charset="-128"/>
                <a:ea typeface="Hiragino Kaku Gothic Pro W3" panose="020B0300000000000000" pitchFamily="34" charset="-128"/>
              </a:rPr>
              <a:t>＜本当にバタリーケージがいいの？＞</a:t>
            </a:r>
          </a:p>
        </p:txBody>
      </p:sp>
      <p:sp>
        <p:nvSpPr>
          <p:cNvPr id="3" name="コンテンツ プレースホルダー 2">
            <a:extLst>
              <a:ext uri="{FF2B5EF4-FFF2-40B4-BE49-F238E27FC236}">
                <a16:creationId xmlns:a16="http://schemas.microsoft.com/office/drawing/2014/main" id="{F5212EBE-B70E-514F-B720-2E257D9AB5AE}"/>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・バタリーケージで飼育されている鶏は本当に</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幸せ</a:t>
            </a:r>
            <a:r>
              <a:rPr kumimoji="1" lang="ja-JP" altLang="en-US">
                <a:latin typeface="Hiragino Kaku Gothic Pro W3" panose="020B0300000000000000" pitchFamily="34" charset="-128"/>
                <a:ea typeface="Hiragino Kaku Gothic Pro W3" panose="020B0300000000000000" pitchFamily="34" charset="-128"/>
              </a:rPr>
              <a:t>なのかな？</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・今、</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世界中でバタリーケージが問題視</a:t>
            </a:r>
            <a:r>
              <a:rPr kumimoji="1" lang="ja-JP" altLang="en-US">
                <a:latin typeface="Hiragino Kaku Gothic Pro W3" panose="020B0300000000000000" pitchFamily="34" charset="-128"/>
                <a:ea typeface="Hiragino Kaku Gothic Pro W3" panose="020B0300000000000000" pitchFamily="34" charset="-128"/>
              </a:rPr>
              <a:t>されている。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・なぜなら、</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動物の福祉</a:t>
            </a:r>
            <a:r>
              <a:rPr kumimoji="1" lang="ja-JP" altLang="en-US">
                <a:latin typeface="Hiragino Kaku Gothic Pro W3" panose="020B0300000000000000" pitchFamily="34" charset="-128"/>
                <a:ea typeface="Hiragino Kaku Gothic Pro W3" panose="020B0300000000000000" pitchFamily="34" charset="-128"/>
              </a:rPr>
              <a:t>として、</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とても残酷な飼育方法</a:t>
            </a:r>
            <a:r>
              <a:rPr kumimoji="1" lang="ja-JP" altLang="en-US">
                <a:latin typeface="Hiragino Kaku Gothic Pro W3" panose="020B0300000000000000" pitchFamily="34" charset="-128"/>
                <a:ea typeface="Hiragino Kaku Gothic Pro W3" panose="020B0300000000000000" pitchFamily="34" charset="-128"/>
              </a:rPr>
              <a:t>の一つであるからだ。</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・私たちは、</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本来の鶏の習性を知る</a:t>
            </a:r>
            <a:r>
              <a:rPr kumimoji="1" lang="ja-JP" altLang="en-US">
                <a:latin typeface="Hiragino Kaku Gothic Pro W3" panose="020B0300000000000000" pitchFamily="34" charset="-128"/>
                <a:ea typeface="Hiragino Kaku Gothic Pro W3" panose="020B0300000000000000" pitchFamily="34" charset="-128"/>
              </a:rPr>
              <a:t>必要がある！</a:t>
            </a:r>
          </a:p>
        </p:txBody>
      </p:sp>
      <p:pic>
        <p:nvPicPr>
          <p:cNvPr id="8193" name="Picture 1" descr="page8image52777232">
            <a:extLst>
              <a:ext uri="{FF2B5EF4-FFF2-40B4-BE49-F238E27FC236}">
                <a16:creationId xmlns:a16="http://schemas.microsoft.com/office/drawing/2014/main" id="{F48B626F-5FF0-E548-B964-3590157A1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758" y="4358640"/>
            <a:ext cx="1856766" cy="185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4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D7E1C-DE83-0044-ABCD-28662B41B2B3}"/>
              </a:ext>
            </a:extLst>
          </p:cNvPr>
          <p:cNvSpPr>
            <a:spLocks noGrp="1"/>
          </p:cNvSpPr>
          <p:nvPr>
            <p:ph type="title"/>
          </p:nvPr>
        </p:nvSpPr>
        <p:spPr/>
        <p:txBody>
          <a:bodyPr/>
          <a:lstStyle/>
          <a:p>
            <a:r>
              <a:rPr kumimoji="1" lang="ja-JP" altLang="en-US"/>
              <a:t>＜バタリーケージ禁止＞</a:t>
            </a:r>
          </a:p>
        </p:txBody>
      </p:sp>
      <p:sp>
        <p:nvSpPr>
          <p:cNvPr id="3" name="コンテンツ プレースホルダー 2">
            <a:extLst>
              <a:ext uri="{FF2B5EF4-FFF2-40B4-BE49-F238E27FC236}">
                <a16:creationId xmlns:a16="http://schemas.microsoft.com/office/drawing/2014/main" id="{C1591A62-827B-5C48-97E6-DA730249FB87}"/>
              </a:ext>
            </a:extLst>
          </p:cNvPr>
          <p:cNvSpPr>
            <a:spLocks noGrp="1"/>
          </p:cNvSpPr>
          <p:nvPr>
            <p:ph idx="1"/>
          </p:nvPr>
        </p:nvSpPr>
        <p:spPr/>
        <p:txBody>
          <a:bodyPr/>
          <a:lstStyle/>
          <a:p>
            <a:pPr marL="0" indent="0">
              <a:buNone/>
            </a:pPr>
            <a:r>
              <a:rPr kumimoji="1" lang="ja-JP" altLang="en-US">
                <a:latin typeface="Hiragino Kaku Gothic Pro W3" panose="020B0300000000000000" pitchFamily="34" charset="-128"/>
                <a:ea typeface="Hiragino Kaku Gothic Pro W3" panose="020B0300000000000000" pitchFamily="34" charset="-128"/>
              </a:rPr>
              <a:t>・世界では、バタリーケージでの飼育方法は見直されている。</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a:t>
            </a:r>
            <a:r>
              <a:rPr kumimoji="1" lang="ja-JP" altLang="en-US">
                <a:solidFill>
                  <a:srgbClr val="FF0000"/>
                </a:solidFill>
                <a:latin typeface="Hiragino Kaku Gothic Pro W3" panose="020B0300000000000000" pitchFamily="34" charset="-128"/>
                <a:ea typeface="Hiragino Kaku Gothic Pro W3" panose="020B0300000000000000" pitchFamily="34" charset="-128"/>
              </a:rPr>
              <a:t>ヨーロッパ</a:t>
            </a:r>
            <a:r>
              <a:rPr lang="ja-JP" altLang="en-US">
                <a:latin typeface="Hiragino Kaku Gothic Pro W3" panose="020B0300000000000000" pitchFamily="34" charset="-128"/>
                <a:ea typeface="Hiragino Kaku Gothic Pro W3" panose="020B0300000000000000" pitchFamily="34" charset="-128"/>
              </a:rPr>
              <a:t>では、</a:t>
            </a:r>
            <a:r>
              <a:rPr lang="ja-JP" altLang="en-US">
                <a:solidFill>
                  <a:srgbClr val="FF0000"/>
                </a:solidFill>
                <a:latin typeface="Hiragino Kaku Gothic Pro W3" panose="020B0300000000000000" pitchFamily="34" charset="-128"/>
                <a:ea typeface="Hiragino Kaku Gothic Pro W3" panose="020B0300000000000000" pitchFamily="34" charset="-128"/>
              </a:rPr>
              <a:t>すでに</a:t>
            </a:r>
            <a:r>
              <a:rPr lang="ja-JP" altLang="en-US">
                <a:latin typeface="Hiragino Kaku Gothic Pro W3" panose="020B0300000000000000" pitchFamily="34" charset="-128"/>
                <a:ea typeface="Hiragino Kaku Gothic Pro W3" panose="020B0300000000000000" pitchFamily="34" charset="-128"/>
              </a:rPr>
              <a:t>バタリーケージは</a:t>
            </a:r>
            <a:r>
              <a:rPr lang="ja-JP" altLang="en-US">
                <a:solidFill>
                  <a:srgbClr val="FF0000"/>
                </a:solidFill>
                <a:latin typeface="Hiragino Kaku Gothic Pro W3" panose="020B0300000000000000" pitchFamily="34" charset="-128"/>
                <a:ea typeface="Hiragino Kaku Gothic Pro W3" panose="020B0300000000000000" pitchFamily="34" charset="-128"/>
              </a:rPr>
              <a:t>禁止</a:t>
            </a:r>
            <a:r>
              <a:rPr lang="ja-JP" altLang="en-US">
                <a:latin typeface="Hiragino Kaku Gothic Pro W3" panose="020B0300000000000000" pitchFamily="34" charset="-128"/>
                <a:ea typeface="Hiragino Kaku Gothic Pro W3" panose="020B0300000000000000" pitchFamily="34" charset="-128"/>
              </a:rPr>
              <a:t>に。</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a:t>
            </a:r>
            <a:r>
              <a:rPr lang="ja-JP" altLang="en-US">
                <a:solidFill>
                  <a:srgbClr val="FF0000"/>
                </a:solidFill>
                <a:latin typeface="Hiragino Kaku Gothic Pro W3" panose="020B0300000000000000" pitchFamily="34" charset="-128"/>
                <a:ea typeface="Hiragino Kaku Gothic Pro W3" panose="020B0300000000000000" pitchFamily="34" charset="-128"/>
              </a:rPr>
              <a:t>アメリカ</a:t>
            </a:r>
            <a:r>
              <a:rPr lang="ja-JP" altLang="en-US">
                <a:latin typeface="Hiragino Kaku Gothic Pro W3" panose="020B0300000000000000" pitchFamily="34" charset="-128"/>
                <a:ea typeface="Hiragino Kaku Gothic Pro W3" panose="020B0300000000000000" pitchFamily="34" charset="-128"/>
              </a:rPr>
              <a:t>でも、</a:t>
            </a:r>
            <a:r>
              <a:rPr lang="en-US" altLang="ja-JP" dirty="0">
                <a:solidFill>
                  <a:srgbClr val="FF0000"/>
                </a:solidFill>
                <a:latin typeface="Hiragino Kaku Gothic Pro W3" panose="020B0300000000000000" pitchFamily="34" charset="-128"/>
                <a:ea typeface="Hiragino Kaku Gothic Pro W3" panose="020B0300000000000000" pitchFamily="34" charset="-128"/>
              </a:rPr>
              <a:t>6</a:t>
            </a:r>
            <a:r>
              <a:rPr lang="ja-JP" altLang="en-US">
                <a:solidFill>
                  <a:srgbClr val="FF0000"/>
                </a:solidFill>
                <a:latin typeface="Hiragino Kaku Gothic Pro W3" panose="020B0300000000000000" pitchFamily="34" charset="-128"/>
                <a:ea typeface="Hiragino Kaku Gothic Pro W3" panose="020B0300000000000000" pitchFamily="34" charset="-128"/>
              </a:rPr>
              <a:t>つの州</a:t>
            </a:r>
            <a:r>
              <a:rPr lang="ja-JP" altLang="en-US">
                <a:latin typeface="Hiragino Kaku Gothic Pro W3" panose="020B0300000000000000" pitchFamily="34" charset="-128"/>
                <a:ea typeface="Hiragino Kaku Gothic Pro W3" panose="020B0300000000000000" pitchFamily="34" charset="-128"/>
              </a:rPr>
              <a:t>で</a:t>
            </a:r>
            <a:r>
              <a:rPr lang="ja-JP" altLang="en-US">
                <a:solidFill>
                  <a:srgbClr val="FF0000"/>
                </a:solidFill>
                <a:latin typeface="Hiragino Kaku Gothic Pro W3" panose="020B0300000000000000" pitchFamily="34" charset="-128"/>
                <a:ea typeface="Hiragino Kaku Gothic Pro W3" panose="020B0300000000000000" pitchFamily="34" charset="-128"/>
              </a:rPr>
              <a:t>禁止</a:t>
            </a:r>
            <a:r>
              <a:rPr lang="ja-JP" altLang="en-US">
                <a:latin typeface="Hiragino Kaku Gothic Pro W3" panose="020B0300000000000000" pitchFamily="34" charset="-128"/>
                <a:ea typeface="Hiragino Kaku Gothic Pro W3" panose="020B0300000000000000" pitchFamily="34" charset="-128"/>
              </a:rPr>
              <a:t>に。</a:t>
            </a: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　（カリフォルニア州・マサチューセッツ州・ミシガン州・オハイオ州・オレゴン州・ワシントン州）</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endParaRPr lang="en-US" altLang="ja-JP" dirty="0">
              <a:latin typeface="Hiragino Kaku Gothic Pro W3" panose="020B0300000000000000" pitchFamily="34" charset="-128"/>
              <a:ea typeface="Hiragino Kaku Gothic Pro W3" panose="020B0300000000000000" pitchFamily="34" charset="-128"/>
            </a:endParaRPr>
          </a:p>
          <a:p>
            <a:pPr marL="0" indent="0">
              <a:buNone/>
            </a:pPr>
            <a:r>
              <a:rPr kumimoji="1" lang="ja-JP" altLang="en-US">
                <a:latin typeface="Hiragino Kaku Gothic Pro W3" panose="020B0300000000000000" pitchFamily="34" charset="-128"/>
                <a:ea typeface="Hiragino Kaku Gothic Pro W3" panose="020B0300000000000000" pitchFamily="34" charset="-128"/>
              </a:rPr>
              <a:t>・では、日本では？</a:t>
            </a:r>
            <a:endParaRPr kumimoji="1" lang="en-US" altLang="ja-JP" dirty="0">
              <a:latin typeface="Hiragino Kaku Gothic Pro W3" panose="020B0300000000000000" pitchFamily="34" charset="-128"/>
              <a:ea typeface="Hiragino Kaku Gothic Pro W3" panose="020B0300000000000000" pitchFamily="34" charset="-128"/>
            </a:endParaRPr>
          </a:p>
          <a:p>
            <a:pPr marL="0" indent="0">
              <a:buNone/>
            </a:pPr>
            <a:r>
              <a:rPr lang="ja-JP" altLang="en-US">
                <a:latin typeface="Hiragino Kaku Gothic Pro W3" panose="020B0300000000000000" pitchFamily="34" charset="-128"/>
                <a:ea typeface="Hiragino Kaku Gothic Pro W3" panose="020B0300000000000000" pitchFamily="34" charset="-128"/>
              </a:rPr>
              <a:t>　</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このような働きは</a:t>
            </a:r>
            <a:r>
              <a:rPr lang="ja-JP" altLang="en-US">
                <a:solidFill>
                  <a:srgbClr val="FF0000"/>
                </a:solidFill>
                <a:latin typeface="Hiragino Kaku Gothic Pro W3" panose="020B0300000000000000" pitchFamily="34" charset="-128"/>
                <a:ea typeface="Hiragino Kaku Gothic Pro W3" panose="020B0300000000000000" pitchFamily="34" charset="-128"/>
              </a:rPr>
              <a:t>ほぼ皆無</a:t>
            </a:r>
            <a:endParaRPr kumimoji="1" lang="ja-JP" altLang="en-US">
              <a:solidFill>
                <a:srgbClr val="FF0000"/>
              </a:solidFill>
              <a:latin typeface="Hiragino Kaku Gothic Pro W3" panose="020B0300000000000000" pitchFamily="34" charset="-128"/>
              <a:ea typeface="Hiragino Kaku Gothic Pro W3" panose="020B0300000000000000" pitchFamily="34" charset="-128"/>
            </a:endParaRPr>
          </a:p>
        </p:txBody>
      </p:sp>
      <p:pic>
        <p:nvPicPr>
          <p:cNvPr id="2051" name="Picture 3" descr="page9image52782848">
            <a:extLst>
              <a:ext uri="{FF2B5EF4-FFF2-40B4-BE49-F238E27FC236}">
                <a16:creationId xmlns:a16="http://schemas.microsoft.com/office/drawing/2014/main" id="{6F5CC322-C528-CD47-9EE1-CBB3561C7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786270"/>
            <a:ext cx="13335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08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ャボン">
  <a:themeElements>
    <a:clrScheme name="シャボン">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
  <TotalTime>97</TotalTime>
  <Words>1026</Words>
  <Application>Microsoft Macintosh PowerPoint</Application>
  <PresentationFormat>ワイド画面</PresentationFormat>
  <Paragraphs>95</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CenturyGothic</vt:lpstr>
      <vt:lpstr>Hiragino Kaku Gothic Pro W3</vt:lpstr>
      <vt:lpstr>MS</vt:lpstr>
      <vt:lpstr>Century Gothic</vt:lpstr>
      <vt:lpstr>Garamond</vt:lpstr>
      <vt:lpstr>シャボン</vt:lpstr>
      <vt:lpstr>動物福祉とは</vt:lpstr>
      <vt:lpstr>＜動物福祉とは＞</vt:lpstr>
      <vt:lpstr>＜動物福祉とは＞</vt:lpstr>
      <vt:lpstr>PowerPoint プレゼンテーション</vt:lpstr>
      <vt:lpstr>＜これが日本の現状＞</vt:lpstr>
      <vt:lpstr>＜鶏ってどんな動物？＞</vt:lpstr>
      <vt:lpstr>＜なぜ、バタリーケージなのか＞</vt:lpstr>
      <vt:lpstr>＜本当にバタリーケージがいいの？＞</vt:lpstr>
      <vt:lpstr>＜バタリーケージ禁止＞</vt:lpstr>
      <vt:lpstr>＜では、どんな飼育方法がいいのか？＞</vt:lpstr>
      <vt:lpstr>＜私たちにできること＞</vt:lpstr>
      <vt:lpstr>＜ケージフリー卵を買う＞</vt:lpstr>
      <vt:lpstr>＜最後に＞</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動物福祉とは</dc:title>
  <dc:creator>璃奈 梅田</dc:creator>
  <cp:lastModifiedBy>璃奈 梅田</cp:lastModifiedBy>
  <cp:revision>9</cp:revision>
  <dcterms:created xsi:type="dcterms:W3CDTF">2020-06-06T07:46:08Z</dcterms:created>
  <dcterms:modified xsi:type="dcterms:W3CDTF">2020-07-02T13:30:27Z</dcterms:modified>
</cp:coreProperties>
</file>